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5" r:id="rId89"/>
    <p:sldId id="366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1" r:id="rId105"/>
    <p:sldId id="382" r:id="rId106"/>
    <p:sldId id="383" r:id="rId107"/>
    <p:sldId id="384" r:id="rId108"/>
    <p:sldId id="385" r:id="rId109"/>
    <p:sldId id="386" r:id="rId110"/>
    <p:sldId id="387" r:id="rId111"/>
    <p:sldId id="389" r:id="rId112"/>
    <p:sldId id="390" r:id="rId113"/>
  </p:sldIdLst>
  <p:sldSz cx="20104100" cy="11315700"/>
  <p:notesSz cx="20104100" cy="113157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42" y="-5239"/>
            <a:ext cx="20125042" cy="1132093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403039" y="1857138"/>
            <a:ext cx="15189764" cy="1786414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403039" y="3879295"/>
            <a:ext cx="15200234" cy="289179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5205" y="10304621"/>
            <a:ext cx="4690957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68901" y="10304621"/>
            <a:ext cx="6366298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/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07938" y="10304621"/>
            <a:ext cx="4690957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75473" y="314325"/>
            <a:ext cx="4523423" cy="979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205" y="314325"/>
            <a:ext cx="13235199" cy="9796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87" y="2821068"/>
            <a:ext cx="17339786" cy="4707016"/>
          </a:xfrm>
        </p:spPr>
        <p:txBody>
          <a:bodyPr anchor="b"/>
          <a:lstStyle>
            <a:lvl1pPr>
              <a:defRPr sz="9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87" y="7572614"/>
            <a:ext cx="17339786" cy="2475309"/>
          </a:xfrm>
        </p:spPr>
        <p:txBody>
          <a:bodyPr/>
          <a:lstStyle>
            <a:lvl1pPr marL="0" indent="0">
              <a:buNone/>
              <a:defRPr sz="3960"/>
            </a:lvl1pPr>
            <a:lvl2pPr marL="754380" indent="0">
              <a:buNone/>
              <a:defRPr sz="3300"/>
            </a:lvl2pPr>
            <a:lvl3pPr marL="1508760" indent="0">
              <a:buNone/>
              <a:defRPr sz="2970"/>
            </a:lvl3pPr>
            <a:lvl4pPr marL="2263140" indent="0">
              <a:buNone/>
              <a:defRPr sz="2640"/>
            </a:lvl4pPr>
            <a:lvl5pPr marL="3017520" indent="0">
              <a:buNone/>
              <a:defRPr sz="2640"/>
            </a:lvl5pPr>
            <a:lvl6pPr marL="3771900" indent="0">
              <a:buNone/>
              <a:defRPr sz="2640"/>
            </a:lvl6pPr>
            <a:lvl7pPr marL="4526280" indent="0">
              <a:buNone/>
              <a:defRPr sz="2640"/>
            </a:lvl7pPr>
            <a:lvl8pPr marL="5280660" indent="0">
              <a:buNone/>
              <a:defRPr sz="2640"/>
            </a:lvl8pPr>
            <a:lvl9pPr marL="6035040" indent="0">
              <a:buNone/>
              <a:defRPr sz="264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205" y="1938338"/>
            <a:ext cx="8879311" cy="8172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19584" y="1938338"/>
            <a:ext cx="8879311" cy="8172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602456"/>
            <a:ext cx="17339786" cy="2187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48" y="2773919"/>
            <a:ext cx="8505848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48" y="4133374"/>
            <a:ext cx="8505848" cy="6079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7701" y="2773919"/>
            <a:ext cx="8547734" cy="1359455"/>
          </a:xfrm>
        </p:spPr>
        <p:txBody>
          <a:bodyPr anchor="b"/>
          <a:lstStyle>
            <a:lvl1pPr marL="0" indent="0">
              <a:buNone/>
              <a:defRPr sz="3960" b="1"/>
            </a:lvl1pPr>
            <a:lvl2pPr marL="754380" indent="0">
              <a:buNone/>
              <a:defRPr sz="3300" b="1"/>
            </a:lvl2pPr>
            <a:lvl3pPr marL="1508760" indent="0">
              <a:buNone/>
              <a:defRPr sz="2970" b="1"/>
            </a:lvl3pPr>
            <a:lvl4pPr marL="2263140" indent="0">
              <a:buNone/>
              <a:defRPr sz="2640" b="1"/>
            </a:lvl4pPr>
            <a:lvl5pPr marL="3017520" indent="0">
              <a:buNone/>
              <a:defRPr sz="2640" b="1"/>
            </a:lvl5pPr>
            <a:lvl6pPr marL="3771900" indent="0">
              <a:buNone/>
              <a:defRPr sz="2640" b="1"/>
            </a:lvl6pPr>
            <a:lvl7pPr marL="4526280" indent="0">
              <a:buNone/>
              <a:defRPr sz="2640" b="1"/>
            </a:lvl7pPr>
            <a:lvl8pPr marL="5280660" indent="0">
              <a:buNone/>
              <a:defRPr sz="2640" b="1"/>
            </a:lvl8pPr>
            <a:lvl9pPr marL="6035040" indent="0">
              <a:buNone/>
              <a:defRPr sz="264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7701" y="4133374"/>
            <a:ext cx="8547734" cy="607957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754380"/>
            <a:ext cx="6484968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47734" y="1629251"/>
            <a:ext cx="10177701" cy="8041481"/>
          </a:xfrm>
        </p:spPr>
        <p:txBody>
          <a:bodyPr/>
          <a:lstStyle>
            <a:lvl1pPr>
              <a:defRPr sz="5280"/>
            </a:lvl1pPr>
            <a:lvl2pPr>
              <a:defRPr sz="4620"/>
            </a:lvl2pPr>
            <a:lvl3pPr>
              <a:defRPr sz="3960"/>
            </a:lvl3pPr>
            <a:lvl4pPr>
              <a:defRPr sz="3300"/>
            </a:lvl4pPr>
            <a:lvl5pPr>
              <a:defRPr sz="3300"/>
            </a:lvl5pPr>
            <a:lvl6pPr>
              <a:defRPr sz="3300"/>
            </a:lvl6pPr>
            <a:lvl7pPr>
              <a:defRPr sz="3300"/>
            </a:lvl7pPr>
            <a:lvl8pPr>
              <a:defRPr sz="3300"/>
            </a:lvl8pPr>
            <a:lvl9pPr>
              <a:defRPr sz="33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48" y="3394710"/>
            <a:ext cx="6484968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48" y="754380"/>
            <a:ext cx="6484968" cy="2640330"/>
          </a:xfrm>
        </p:spPr>
        <p:txBody>
          <a:bodyPr anchor="b"/>
          <a:lstStyle>
            <a:lvl1pPr>
              <a:defRPr sz="528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47734" y="1629251"/>
            <a:ext cx="10177701" cy="8041481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5280"/>
            </a:lvl1pPr>
            <a:lvl2pPr marL="754380" indent="0">
              <a:buNone/>
              <a:defRPr sz="4620"/>
            </a:lvl2pPr>
            <a:lvl3pPr marL="1508760" indent="0">
              <a:buNone/>
              <a:defRPr sz="3960"/>
            </a:lvl3pPr>
            <a:lvl4pPr marL="2263140" indent="0">
              <a:buNone/>
              <a:defRPr sz="3300"/>
            </a:lvl4pPr>
            <a:lvl5pPr marL="3017520" indent="0">
              <a:buNone/>
              <a:defRPr sz="3300"/>
            </a:lvl5pPr>
            <a:lvl6pPr marL="3771900" indent="0">
              <a:buNone/>
              <a:defRPr sz="3300"/>
            </a:lvl6pPr>
            <a:lvl7pPr marL="4526280" indent="0">
              <a:buNone/>
              <a:defRPr sz="3300"/>
            </a:lvl7pPr>
            <a:lvl8pPr marL="5280660" indent="0">
              <a:buNone/>
              <a:defRPr sz="3300"/>
            </a:lvl8pPr>
            <a:lvl9pPr marL="6035040" indent="0">
              <a:buNone/>
              <a:defRPr sz="33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48" y="3394710"/>
            <a:ext cx="6484968" cy="6289120"/>
          </a:xfrm>
        </p:spPr>
        <p:txBody>
          <a:bodyPr/>
          <a:lstStyle>
            <a:lvl1pPr marL="0" indent="0">
              <a:buNone/>
              <a:defRPr sz="2640"/>
            </a:lvl1pPr>
            <a:lvl2pPr marL="754380" indent="0">
              <a:buNone/>
              <a:defRPr sz="2310"/>
            </a:lvl2pPr>
            <a:lvl3pPr marL="1508760" indent="0">
              <a:buNone/>
              <a:defRPr sz="1980"/>
            </a:lvl3pPr>
            <a:lvl4pPr marL="2263140" indent="0">
              <a:buNone/>
              <a:defRPr sz="1650"/>
            </a:lvl4pPr>
            <a:lvl5pPr marL="3017520" indent="0">
              <a:buNone/>
              <a:defRPr sz="1650"/>
            </a:lvl5pPr>
            <a:lvl6pPr marL="3771900" indent="0">
              <a:buNone/>
              <a:defRPr sz="1650"/>
            </a:lvl6pPr>
            <a:lvl7pPr marL="4526280" indent="0">
              <a:buNone/>
              <a:defRPr sz="1650"/>
            </a:lvl7pPr>
            <a:lvl8pPr marL="5280660" indent="0">
              <a:buNone/>
              <a:defRPr sz="1650"/>
            </a:lvl8pPr>
            <a:lvl9pPr marL="6035040" indent="0">
              <a:buNone/>
              <a:defRPr sz="16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20114572" cy="1132093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1005205" y="314325"/>
            <a:ext cx="18093690" cy="961311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1005205" y="1938338"/>
            <a:ext cx="18093690" cy="817245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5205" y="10304621"/>
            <a:ext cx="4690957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2310"/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68901" y="10304621"/>
            <a:ext cx="6366298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2310"/>
            </a:lvl1pPr>
          </a:lstStyle>
          <a:p/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407938" y="10304621"/>
            <a:ext cx="4690957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2310"/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594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704020202090204" pitchFamily="34" charset="0"/>
          <a:ea typeface="SimSun" pitchFamily="2" charset="-122"/>
        </a:defRPr>
      </a:lvl9pPr>
    </p:titleStyle>
    <p:bodyStyle>
      <a:lvl1pPr marL="565785" indent="-565785" algn="l" rtl="0" fontAlgn="base">
        <a:spcBef>
          <a:spcPct val="33000"/>
        </a:spcBef>
        <a:spcAft>
          <a:spcPct val="0"/>
        </a:spcAft>
        <a:buChar char="•"/>
        <a:defRPr sz="5280" kern="1200">
          <a:solidFill>
            <a:schemeClr val="tx1"/>
          </a:solidFill>
          <a:latin typeface="+mn-lt"/>
          <a:ea typeface="+mn-ea"/>
          <a:cs typeface="+mn-cs"/>
        </a:defRPr>
      </a:lvl1pPr>
      <a:lvl2pPr marL="1226185" indent="-471170" algn="l" rtl="0" fontAlgn="base">
        <a:spcBef>
          <a:spcPct val="33000"/>
        </a:spcBef>
        <a:spcAft>
          <a:spcPct val="0"/>
        </a:spcAft>
        <a:buChar char="–"/>
        <a:defRPr sz="4620" kern="1200">
          <a:solidFill>
            <a:schemeClr val="tx1"/>
          </a:solidFill>
          <a:latin typeface="+mn-lt"/>
          <a:ea typeface="+mn-ea"/>
          <a:cs typeface="+mn-cs"/>
        </a:defRPr>
      </a:lvl2pPr>
      <a:lvl3pPr marL="1885950" indent="-377190" algn="l" rtl="0" fontAlgn="base">
        <a:spcBef>
          <a:spcPct val="33000"/>
        </a:spcBef>
        <a:spcAft>
          <a:spcPct val="0"/>
        </a:spcAft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3pPr>
      <a:lvl4pPr marL="2640330" indent="-377190" algn="l" rtl="0" fontAlgn="base">
        <a:spcBef>
          <a:spcPct val="33000"/>
        </a:spcBef>
        <a:spcAft>
          <a:spcPct val="0"/>
        </a:spcAft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94710" indent="-377190" algn="l" rtl="0" fontAlgn="base">
        <a:spcBef>
          <a:spcPct val="33000"/>
        </a:spcBef>
        <a:spcAft>
          <a:spcPct val="0"/>
        </a:spcAft>
        <a:buChar char="»"/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14909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90347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65785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412230" indent="-377190" algn="l" defTabSz="1508760" rtl="0" eaLnBrk="1" latinLnBrk="0" hangingPunct="1">
        <a:lnSpc>
          <a:spcPct val="90000"/>
        </a:lnSpc>
        <a:spcBef>
          <a:spcPts val="825"/>
        </a:spcBef>
        <a:buFont typeface="Arial" panose="020B0704020202090204" pitchFamily="34" charset="0"/>
        <a:buChar char="•"/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2pPr>
      <a:lvl3pPr marL="15087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3pPr>
      <a:lvl4pPr marL="22631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2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6pPr>
      <a:lvl7pPr marL="452628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7pPr>
      <a:lvl8pPr marL="528066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8pPr>
      <a:lvl9pPr marL="6035040" algn="l" defTabSz="1508760" rtl="0" eaLnBrk="1" latinLnBrk="0" hangingPunct="1">
        <a:defRPr sz="29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petanikode.com/topik/java" TargetMode="External"/><Relationship Id="rId3" Type="http://schemas.openxmlformats.org/officeDocument/2006/relationships/hyperlink" Target="https://www.petanikode.com/topik/c%2B%2B" TargetMode="External"/><Relationship Id="rId2" Type="http://schemas.openxmlformats.org/officeDocument/2006/relationships/hyperlink" Target="https://www.petanikode.com/topik/c" TargetMode="Externa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2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5.jpeg"/><Relationship Id="rId1" Type="http://schemas.openxmlformats.org/officeDocument/2006/relationships/image" Target="../media/image1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7.png"/><Relationship Id="rId1" Type="http://schemas.openxmlformats.org/officeDocument/2006/relationships/image" Target="../media/image12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9.jpeg"/><Relationship Id="rId1" Type="http://schemas.openxmlformats.org/officeDocument/2006/relationships/image" Target="../media/image128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2.png"/><Relationship Id="rId1" Type="http://schemas.openxmlformats.org/officeDocument/2006/relationships/image" Target="../media/image131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4.jpeg"/><Relationship Id="rId1" Type="http://schemas.openxmlformats.org/officeDocument/2006/relationships/image" Target="../media/image133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6.jpeg"/><Relationship Id="rId1" Type="http://schemas.openxmlformats.org/officeDocument/2006/relationships/image" Target="../media/image1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jpe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jpe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blogku.com/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2.jpe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3.jpe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6.png"/><Relationship Id="rId1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7.jpeg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image" Target="../media/image7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8.jpeg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7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3.jpeg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1.jpeg"/><Relationship Id="rId1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image" Target="../media/image9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5.jpeg"/><Relationship Id="rId1" Type="http://schemas.openxmlformats.org/officeDocument/2006/relationships/image" Target="../media/image9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1" Type="http://schemas.openxmlformats.org/officeDocument/2006/relationships/image" Target="../media/image9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2.jpeg"/><Relationship Id="rId3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4.png"/><Relationship Id="rId1" Type="http://schemas.openxmlformats.org/officeDocument/2006/relationships/image" Target="../media/image10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7.png"/><Relationship Id="rId1" Type="http://schemas.openxmlformats.org/officeDocument/2006/relationships/image" Target="../media/image106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1" Type="http://schemas.openxmlformats.org/officeDocument/2006/relationships/image" Target="../media/image10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2.png"/><Relationship Id="rId1" Type="http://schemas.openxmlformats.org/officeDocument/2006/relationships/image" Target="../media/image111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4.png"/><Relationship Id="rId1" Type="http://schemas.openxmlformats.org/officeDocument/2006/relationships/image" Target="../media/image1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1" Type="http://schemas.openxmlformats.org/officeDocument/2006/relationships/image" Target="../media/image115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8.png"/><Relationship Id="rId1" Type="http://schemas.openxmlformats.org/officeDocument/2006/relationships/image" Target="../media/image117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0.png"/><Relationship Id="rId1" Type="http://schemas.openxmlformats.org/officeDocument/2006/relationships/image" Target="../media/image119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590" y="1397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43465" y="3860610"/>
            <a:ext cx="12040235" cy="305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600" spc="-270" dirty="0">
                <a:latin typeface="Arial" panose="020B0704020202090204"/>
                <a:cs typeface="Arial" panose="020B0704020202090204"/>
                <a:sym typeface="+mn-ea"/>
              </a:rPr>
              <a:t># 2</a:t>
            </a:r>
            <a:br>
              <a:rPr sz="6600" spc="-110" dirty="0">
                <a:latin typeface="Arial" panose="020B0704020202090204"/>
                <a:cs typeface="Arial" panose="020B0704020202090204"/>
              </a:rPr>
            </a:br>
            <a:r>
              <a:rPr sz="6600" spc="-110" dirty="0">
                <a:latin typeface="Arial" panose="020B0704020202090204"/>
                <a:cs typeface="Arial" panose="020B0704020202090204"/>
              </a:rPr>
              <a:t>Pemrograman </a:t>
            </a:r>
            <a:r>
              <a:rPr sz="6600" spc="-105" dirty="0">
                <a:latin typeface="Arial" panose="020B0704020202090204"/>
                <a:cs typeface="Arial" panose="020B0704020202090204"/>
              </a:rPr>
              <a:t>Dasar</a:t>
            </a:r>
            <a:r>
              <a:rPr sz="6600" spc="-2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-270" dirty="0">
                <a:latin typeface="Arial" panose="020B0704020202090204"/>
                <a:cs typeface="Arial" panose="020B0704020202090204"/>
              </a:rPr>
              <a:t>Javascript </a:t>
            </a:r>
            <a:br>
              <a:rPr sz="6600" spc="-270" dirty="0">
                <a:latin typeface="Arial" panose="020B0704020202090204"/>
                <a:cs typeface="Arial" panose="020B0704020202090204"/>
              </a:rPr>
            </a:br>
            <a:endParaRPr lang="en-US" sz="6600" spc="-270" dirty="0">
              <a:latin typeface="Arial" panose="020B0704020202090204"/>
              <a:cs typeface="Arial" panose="020B070402020209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3395" y="6132830"/>
            <a:ext cx="9843135" cy="621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05"/>
              </a:spcBef>
            </a:pPr>
            <a:r>
              <a:rPr lang="en-US" sz="3950" b="1" dirty="0">
                <a:solidFill>
                  <a:srgbClr val="FFFFFF"/>
                </a:solidFill>
                <a:latin typeface="Arial" panose="020B0704020202090204"/>
                <a:cs typeface="Arial" panose="020B0704020202090204"/>
              </a:rPr>
              <a:t>Robi Kurniawan, S.Kom.,M.Kom</a:t>
            </a:r>
            <a:endParaRPr lang="en-US" sz="39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97302" y="3698822"/>
            <a:ext cx="3212433" cy="32136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5205" y="357823"/>
            <a:ext cx="12683490" cy="927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Mengenal </a:t>
            </a:r>
            <a:r>
              <a:rPr dirty="0"/>
              <a:t>Tipe </a:t>
            </a:r>
            <a:r>
              <a:rPr spc="-30" dirty="0"/>
              <a:t>Data</a:t>
            </a:r>
            <a:r>
              <a:rPr spc="-5" dirty="0"/>
              <a:t> </a:t>
            </a:r>
            <a:r>
              <a:rPr dirty="0"/>
              <a:t>Js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36496" y="2639323"/>
            <a:ext cx="5106461" cy="265566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21070" marR="572770">
              <a:lnSpc>
                <a:spcPct val="100000"/>
              </a:lnSpc>
              <a:spcBef>
                <a:spcPts val="100"/>
              </a:spcBef>
            </a:pPr>
            <a:r>
              <a:rPr sz="4600" spc="-10" dirty="0"/>
              <a:t>Javascript </a:t>
            </a:r>
            <a:r>
              <a:rPr sz="4600" spc="5" dirty="0"/>
              <a:t>adalah bahasa </a:t>
            </a:r>
            <a:r>
              <a:rPr sz="4600" spc="-10" dirty="0"/>
              <a:t>yang </a:t>
            </a:r>
            <a:r>
              <a:rPr sz="4600" spc="-25" dirty="0"/>
              <a:t>bersifat </a:t>
            </a:r>
            <a:r>
              <a:rPr sz="4600" i="1" spc="5" dirty="0">
                <a:latin typeface="Carlito"/>
                <a:cs typeface="Carlito"/>
              </a:rPr>
              <a:t>dynamic  typing</a:t>
            </a:r>
            <a:r>
              <a:rPr sz="4600" spc="5" dirty="0"/>
              <a:t>, </a:t>
            </a:r>
            <a:r>
              <a:rPr sz="4600" spc="-20" dirty="0"/>
              <a:t>artinya </a:t>
            </a:r>
            <a:r>
              <a:rPr sz="4600" spc="-15" dirty="0"/>
              <a:t>kita </a:t>
            </a:r>
            <a:r>
              <a:rPr sz="4600" spc="5" dirty="0"/>
              <a:t>tidak harus </a:t>
            </a:r>
            <a:r>
              <a:rPr sz="4600" dirty="0"/>
              <a:t>menuliskan </a:t>
            </a:r>
            <a:r>
              <a:rPr sz="4600" spc="5" dirty="0"/>
              <a:t>tipe  </a:t>
            </a:r>
            <a:r>
              <a:rPr sz="4600" spc="-20" dirty="0"/>
              <a:t>data </a:t>
            </a:r>
            <a:r>
              <a:rPr sz="4600" spc="5" dirty="0"/>
              <a:t>pada </a:t>
            </a:r>
            <a:r>
              <a:rPr sz="4600" spc="-5" dirty="0"/>
              <a:t>saat pembuatan </a:t>
            </a:r>
            <a:r>
              <a:rPr sz="4600" dirty="0"/>
              <a:t>variabel seperti </a:t>
            </a:r>
            <a:r>
              <a:rPr sz="4600" spc="5" dirty="0"/>
              <a:t>pada  bahasa </a:t>
            </a:r>
            <a:r>
              <a:rPr sz="46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C</a:t>
            </a:r>
            <a:r>
              <a:rPr sz="4600" spc="-5" dirty="0"/>
              <a:t>, </a:t>
            </a:r>
            <a:r>
              <a:rPr sz="4600" u="heavy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C++</a:t>
            </a:r>
            <a:r>
              <a:rPr sz="4600" spc="15" dirty="0"/>
              <a:t>, </a:t>
            </a:r>
            <a:r>
              <a:rPr sz="4600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Java</a:t>
            </a:r>
            <a:r>
              <a:rPr sz="4600" spc="-25" dirty="0"/>
              <a:t>, </a:t>
            </a:r>
            <a:r>
              <a:rPr sz="4600" spc="5" dirty="0"/>
              <a:t>dsb. </a:t>
            </a:r>
            <a:r>
              <a:rPr sz="4600" spc="-15" dirty="0"/>
              <a:t>yang </a:t>
            </a:r>
            <a:r>
              <a:rPr sz="4600" spc="-25" dirty="0"/>
              <a:t>bersifat </a:t>
            </a:r>
            <a:r>
              <a:rPr sz="4600" i="1" spc="-15" dirty="0">
                <a:latin typeface="Carlito"/>
                <a:cs typeface="Carlito"/>
              </a:rPr>
              <a:t>static  </a:t>
            </a:r>
            <a:r>
              <a:rPr sz="4600" i="1" spc="5" dirty="0">
                <a:latin typeface="Carlito"/>
                <a:cs typeface="Carlito"/>
              </a:rPr>
              <a:t>typing</a:t>
            </a:r>
            <a:r>
              <a:rPr sz="4600" spc="5" dirty="0"/>
              <a:t>.</a:t>
            </a:r>
            <a:endParaRPr sz="4600">
              <a:latin typeface="Carlito"/>
              <a:cs typeface="Carlito"/>
            </a:endParaRPr>
          </a:p>
          <a:p>
            <a:pPr marL="6021070" marR="5080">
              <a:lnSpc>
                <a:spcPct val="100000"/>
              </a:lnSpc>
              <a:spcBef>
                <a:spcPts val="1105"/>
              </a:spcBef>
            </a:pPr>
            <a:r>
              <a:rPr sz="4600" spc="-10" dirty="0"/>
              <a:t>Javascript </a:t>
            </a:r>
            <a:r>
              <a:rPr sz="4600" b="1" spc="-5" dirty="0">
                <a:solidFill>
                  <a:srgbClr val="FF0000"/>
                </a:solidFill>
                <a:latin typeface="Carlito"/>
                <a:cs typeface="Carlito"/>
              </a:rPr>
              <a:t>akan otomatis </a:t>
            </a:r>
            <a:r>
              <a:rPr sz="4600" dirty="0"/>
              <a:t>mengenali </a:t>
            </a:r>
            <a:r>
              <a:rPr sz="4600" spc="5" dirty="0"/>
              <a:t>tipe </a:t>
            </a:r>
            <a:r>
              <a:rPr sz="4600" spc="-20" dirty="0"/>
              <a:t>data </a:t>
            </a:r>
            <a:r>
              <a:rPr sz="4600" spc="-10" dirty="0"/>
              <a:t>yang  </a:t>
            </a:r>
            <a:r>
              <a:rPr sz="4600" spc="-15" dirty="0"/>
              <a:t>kita </a:t>
            </a:r>
            <a:r>
              <a:rPr sz="4600" spc="-10" dirty="0"/>
              <a:t>berikan </a:t>
            </a:r>
            <a:r>
              <a:rPr sz="4600" spc="5" dirty="0"/>
              <a:t>pada</a:t>
            </a:r>
            <a:r>
              <a:rPr sz="4600" spc="60" dirty="0"/>
              <a:t> </a:t>
            </a:r>
            <a:r>
              <a:rPr sz="4600" dirty="0"/>
              <a:t>variabel.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825" y="367030"/>
            <a:ext cx="1590738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Bagaimana </a:t>
            </a:r>
            <a:r>
              <a:rPr sz="7250" spc="-40" dirty="0"/>
              <a:t>Cara </a:t>
            </a:r>
            <a:r>
              <a:rPr sz="7250" spc="-5" dirty="0"/>
              <a:t>Menggunakan</a:t>
            </a:r>
            <a:r>
              <a:rPr sz="7250" spc="100" dirty="0"/>
              <a:t> </a:t>
            </a:r>
            <a:r>
              <a:rPr sz="7250" spc="-5" dirty="0"/>
              <a:t>DOM?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4156305" y="2633986"/>
            <a:ext cx="10973299" cy="61901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86" y="452869"/>
            <a:ext cx="16067405" cy="1028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10" dirty="0"/>
              <a:t>Menga</a:t>
            </a:r>
            <a:r>
              <a:rPr lang="en-US" sz="6600" spc="-10" dirty="0"/>
              <a:t>k</a:t>
            </a:r>
            <a:r>
              <a:rPr sz="6600" spc="-10" dirty="0"/>
              <a:t>ses </a:t>
            </a:r>
            <a:r>
              <a:rPr sz="6600" dirty="0"/>
              <a:t>Elemen </a:t>
            </a:r>
            <a:r>
              <a:rPr sz="6600" spc="-100" dirty="0"/>
              <a:t>Tertentu </a:t>
            </a:r>
            <a:r>
              <a:rPr sz="6600" spc="-25" dirty="0"/>
              <a:t>dengan</a:t>
            </a:r>
            <a:r>
              <a:rPr sz="6600" spc="95" dirty="0"/>
              <a:t> </a:t>
            </a:r>
            <a:r>
              <a:rPr sz="6600" spc="-5" dirty="0"/>
              <a:t>DOM</a:t>
            </a:r>
            <a:endParaRPr sz="66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7147"/>
            <a:ext cx="8755380" cy="4249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5" dirty="0">
                <a:latin typeface="Carlito"/>
                <a:cs typeface="Carlito"/>
              </a:rPr>
              <a:t>Objek </a:t>
            </a:r>
            <a:r>
              <a:rPr sz="4600" spc="-5" dirty="0">
                <a:latin typeface="Carlito"/>
                <a:cs typeface="Carlito"/>
              </a:rPr>
              <a:t>document </a:t>
            </a:r>
            <a:r>
              <a:rPr sz="4600" spc="5" dirty="0">
                <a:latin typeface="Carlito"/>
                <a:cs typeface="Carlito"/>
              </a:rPr>
              <a:t>adalah </a:t>
            </a:r>
            <a:r>
              <a:rPr sz="4600" spc="10" dirty="0">
                <a:latin typeface="Carlito"/>
                <a:cs typeface="Carlito"/>
              </a:rPr>
              <a:t>model  </a:t>
            </a:r>
            <a:r>
              <a:rPr sz="4600" dirty="0">
                <a:latin typeface="Carlito"/>
                <a:cs typeface="Carlito"/>
              </a:rPr>
              <a:t>dari </a:t>
            </a:r>
            <a:r>
              <a:rPr sz="4600" spc="-5" dirty="0">
                <a:latin typeface="Carlito"/>
                <a:cs typeface="Carlito"/>
              </a:rPr>
              <a:t>dokumen </a:t>
            </a:r>
            <a:r>
              <a:rPr sz="4600" spc="5" dirty="0">
                <a:latin typeface="Carlito"/>
                <a:cs typeface="Carlito"/>
              </a:rPr>
              <a:t>HTML. Objek ini  </a:t>
            </a:r>
            <a:r>
              <a:rPr sz="4600" dirty="0">
                <a:latin typeface="Carlito"/>
                <a:cs typeface="Carlito"/>
              </a:rPr>
              <a:t>berisi </a:t>
            </a:r>
            <a:r>
              <a:rPr sz="4600" spc="-5" dirty="0">
                <a:latin typeface="Carlito"/>
                <a:cs typeface="Carlito"/>
              </a:rPr>
              <a:t>kumpulan </a:t>
            </a:r>
            <a:r>
              <a:rPr sz="4600" dirty="0">
                <a:latin typeface="Carlito"/>
                <a:cs typeface="Carlito"/>
              </a:rPr>
              <a:t>fungsi </a:t>
            </a:r>
            <a:r>
              <a:rPr sz="4600" spc="5" dirty="0">
                <a:latin typeface="Carlito"/>
                <a:cs typeface="Carlito"/>
              </a:rPr>
              <a:t>dan </a:t>
            </a:r>
            <a:r>
              <a:rPr sz="4600" dirty="0">
                <a:latin typeface="Carlito"/>
                <a:cs typeface="Carlito"/>
              </a:rPr>
              <a:t>atribut  </a:t>
            </a:r>
            <a:r>
              <a:rPr sz="4600" spc="5" dirty="0">
                <a:latin typeface="Carlito"/>
                <a:cs typeface="Carlito"/>
              </a:rPr>
              <a:t>berupa objek </a:t>
            </a:r>
            <a:r>
              <a:rPr sz="4600" dirty="0">
                <a:latin typeface="Carlito"/>
                <a:cs typeface="Carlito"/>
              </a:rPr>
              <a:t>dari </a:t>
            </a:r>
            <a:r>
              <a:rPr sz="4600" spc="5" dirty="0">
                <a:latin typeface="Carlito"/>
                <a:cs typeface="Carlito"/>
              </a:rPr>
              <a:t>elemen HTML 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spc="5" dirty="0">
                <a:latin typeface="Carlito"/>
                <a:cs typeface="Carlito"/>
              </a:rPr>
              <a:t>bisa </a:t>
            </a:r>
            <a:r>
              <a:rPr sz="4600" spc="-10" dirty="0">
                <a:latin typeface="Carlito"/>
                <a:cs typeface="Carlito"/>
              </a:rPr>
              <a:t>digambarkan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5" dirty="0">
                <a:latin typeface="Carlito"/>
                <a:cs typeface="Carlito"/>
              </a:rPr>
              <a:t>bentuk </a:t>
            </a:r>
            <a:r>
              <a:rPr sz="4600" spc="5" dirty="0">
                <a:latin typeface="Carlito"/>
                <a:cs typeface="Carlito"/>
              </a:rPr>
              <a:t>pohon </a:t>
            </a:r>
            <a:r>
              <a:rPr sz="4600" dirty="0">
                <a:latin typeface="Carlito"/>
                <a:cs typeface="Carlito"/>
              </a:rPr>
              <a:t>seperti</a:t>
            </a:r>
            <a:r>
              <a:rPr sz="4600" spc="-35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ini: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00432" y="3138611"/>
            <a:ext cx="8193685" cy="4244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982" y="544871"/>
            <a:ext cx="1404874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/>
              <a:t>LETS </a:t>
            </a:r>
            <a:r>
              <a:rPr sz="5400" spc="-15" dirty="0"/>
              <a:t>CODE </a:t>
            </a:r>
            <a:r>
              <a:rPr sz="5400" dirty="0"/>
              <a:t>: </a:t>
            </a:r>
            <a:r>
              <a:rPr sz="5400" spc="-30" dirty="0"/>
              <a:t>Contoh </a:t>
            </a:r>
            <a:r>
              <a:rPr sz="5400" spc="-5" dirty="0"/>
              <a:t>DOM</a:t>
            </a:r>
            <a:r>
              <a:rPr sz="5400" spc="65" dirty="0"/>
              <a:t> </a:t>
            </a:r>
            <a:r>
              <a:rPr sz="5400" dirty="0"/>
              <a:t>Sederhana</a:t>
            </a:r>
            <a:endParaRPr sz="5400" dirty="0"/>
          </a:p>
        </p:txBody>
      </p:sp>
      <p:sp>
        <p:nvSpPr>
          <p:cNvPr id="4" name="object 4"/>
          <p:cNvSpPr/>
          <p:nvPr/>
        </p:nvSpPr>
        <p:spPr>
          <a:xfrm>
            <a:off x="9884892" y="4748267"/>
            <a:ext cx="9906258" cy="3664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65949" y="1944301"/>
            <a:ext cx="8217092" cy="9169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565" y="367030"/>
            <a:ext cx="1624266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0" dirty="0"/>
              <a:t>LETS </a:t>
            </a:r>
            <a:r>
              <a:rPr sz="7250" spc="-15" dirty="0"/>
              <a:t>CODE </a:t>
            </a:r>
            <a:r>
              <a:rPr sz="7250" dirty="0"/>
              <a:t>: </a:t>
            </a:r>
            <a:r>
              <a:rPr sz="7250" spc="-30" dirty="0"/>
              <a:t>Contoh </a:t>
            </a:r>
            <a:r>
              <a:rPr sz="7250" spc="-5" dirty="0"/>
              <a:t>DOM</a:t>
            </a:r>
            <a:r>
              <a:rPr sz="7250" spc="70" dirty="0"/>
              <a:t> </a:t>
            </a:r>
            <a:r>
              <a:rPr sz="7250" dirty="0"/>
              <a:t>Sederhana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10483" y="3006314"/>
            <a:ext cx="8868125" cy="67315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358714" y="4011479"/>
            <a:ext cx="9597080" cy="4045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5505" y="402590"/>
            <a:ext cx="1741741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30" dirty="0">
                <a:solidFill>
                  <a:srgbClr val="000000"/>
                </a:solidFill>
              </a:rPr>
              <a:t>Contoh </a:t>
            </a:r>
            <a:r>
              <a:rPr sz="7250" spc="-5" dirty="0">
                <a:solidFill>
                  <a:srgbClr val="000000"/>
                </a:solidFill>
              </a:rPr>
              <a:t>DOM</a:t>
            </a:r>
            <a:r>
              <a:rPr sz="7250" spc="65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Sederhana</a:t>
            </a:r>
            <a:endParaRPr sz="7250"/>
          </a:p>
        </p:txBody>
      </p:sp>
      <p:grpSp>
        <p:nvGrpSpPr>
          <p:cNvPr id="4" name="object 4"/>
          <p:cNvGrpSpPr/>
          <p:nvPr/>
        </p:nvGrpSpPr>
        <p:grpSpPr>
          <a:xfrm>
            <a:off x="128195" y="2170528"/>
            <a:ext cx="19848195" cy="8670925"/>
            <a:chOff x="128195" y="2170528"/>
            <a:chExt cx="19848195" cy="8670925"/>
          </a:xfrm>
        </p:grpSpPr>
        <p:sp>
          <p:nvSpPr>
            <p:cNvPr id="5" name="object 5"/>
            <p:cNvSpPr/>
            <p:nvPr/>
          </p:nvSpPr>
          <p:spPr>
            <a:xfrm>
              <a:off x="128195" y="2170528"/>
              <a:ext cx="8408128" cy="441018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400587" y="5321377"/>
              <a:ext cx="11575316" cy="55199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5840" y="367030"/>
            <a:ext cx="15850235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Membuat </a:t>
            </a:r>
            <a:r>
              <a:rPr sz="7250" dirty="0"/>
              <a:t>Elemen </a:t>
            </a:r>
            <a:r>
              <a:rPr sz="7250" spc="-25" dirty="0"/>
              <a:t>dengan </a:t>
            </a:r>
            <a:r>
              <a:rPr sz="7250" spc="-5" dirty="0"/>
              <a:t>DOM</a:t>
            </a:r>
            <a:r>
              <a:rPr sz="7250" spc="50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12210"/>
            <a:ext cx="8737600" cy="237871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577850" marR="5080" indent="-565785">
              <a:lnSpc>
                <a:spcPts val="4120"/>
              </a:lnSpc>
              <a:spcBef>
                <a:spcPts val="10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250" spc="20" dirty="0">
                <a:latin typeface="Carlito"/>
                <a:cs typeface="Carlito"/>
              </a:rPr>
              <a:t>DOM </a:t>
            </a:r>
            <a:r>
              <a:rPr sz="4250" spc="-5" dirty="0">
                <a:latin typeface="Carlito"/>
                <a:cs typeface="Carlito"/>
              </a:rPr>
              <a:t>juga menyediakan </a:t>
            </a:r>
            <a:r>
              <a:rPr sz="4250" spc="10" dirty="0">
                <a:latin typeface="Carlito"/>
                <a:cs typeface="Carlito"/>
              </a:rPr>
              <a:t>fungsi </a:t>
            </a:r>
            <a:r>
              <a:rPr sz="4250" spc="5" dirty="0">
                <a:latin typeface="Carlito"/>
                <a:cs typeface="Carlito"/>
              </a:rPr>
              <a:t>untuk  </a:t>
            </a:r>
            <a:r>
              <a:rPr sz="4250" spc="10" dirty="0">
                <a:latin typeface="Carlito"/>
                <a:cs typeface="Carlito"/>
              </a:rPr>
              <a:t>membuat elemen HTML.</a:t>
            </a:r>
            <a:endParaRPr sz="4250">
              <a:latin typeface="Carlito"/>
              <a:cs typeface="Carlito"/>
            </a:endParaRPr>
          </a:p>
          <a:p>
            <a:pPr marL="577850" marR="2075180" indent="-565785">
              <a:lnSpc>
                <a:spcPts val="4120"/>
              </a:lnSpc>
              <a:spcBef>
                <a:spcPts val="102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250" spc="10" dirty="0">
                <a:latin typeface="Carlito"/>
                <a:cs typeface="Carlito"/>
              </a:rPr>
              <a:t>Salah </a:t>
            </a:r>
            <a:r>
              <a:rPr sz="4250" spc="-15" dirty="0">
                <a:latin typeface="Carlito"/>
                <a:cs typeface="Carlito"/>
              </a:rPr>
              <a:t>satunya </a:t>
            </a:r>
            <a:r>
              <a:rPr sz="4250" spc="15" dirty="0">
                <a:latin typeface="Carlito"/>
                <a:cs typeface="Carlito"/>
              </a:rPr>
              <a:t>adalah </a:t>
            </a:r>
            <a:r>
              <a:rPr sz="4250" spc="10" dirty="0">
                <a:latin typeface="Carlito"/>
                <a:cs typeface="Carlito"/>
              </a:rPr>
              <a:t>fungsi  </a:t>
            </a:r>
            <a:r>
              <a:rPr sz="4250" spc="-5" dirty="0">
                <a:latin typeface="Carlito"/>
                <a:cs typeface="Carlito"/>
              </a:rPr>
              <a:t>createElement().</a:t>
            </a:r>
            <a:endParaRPr sz="425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1068070" y="5646738"/>
            <a:ext cx="18093690" cy="515048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78485" marR="5080" indent="-566420">
              <a:lnSpc>
                <a:spcPct val="81000"/>
              </a:lnSpc>
              <a:spcBef>
                <a:spcPts val="112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dirty="0"/>
              <a:t>Maka, </a:t>
            </a:r>
            <a:r>
              <a:rPr sz="4200" spc="-5" dirty="0"/>
              <a:t>akan </a:t>
            </a:r>
            <a:r>
              <a:rPr sz="4200" spc="-15" dirty="0"/>
              <a:t>tercipta </a:t>
            </a:r>
            <a:r>
              <a:rPr sz="4200" spc="10" dirty="0"/>
              <a:t>elemen &lt;p&gt;  baru. </a:t>
            </a:r>
            <a:r>
              <a:rPr sz="4200" spc="20" dirty="0"/>
              <a:t>Namun </a:t>
            </a:r>
            <a:r>
              <a:rPr sz="4200" spc="10" dirty="0"/>
              <a:t>tidak </a:t>
            </a:r>
            <a:r>
              <a:rPr sz="4200" spc="-5" dirty="0"/>
              <a:t>akan </a:t>
            </a:r>
            <a:r>
              <a:rPr sz="4200" dirty="0"/>
              <a:t>ditampilkan  </a:t>
            </a:r>
            <a:r>
              <a:rPr sz="4200" spc="-55" dirty="0"/>
              <a:t>ke </a:t>
            </a:r>
            <a:r>
              <a:rPr sz="4200" spc="10" dirty="0"/>
              <a:t>dalam halaman</a:t>
            </a:r>
            <a:r>
              <a:rPr sz="4200" spc="75" dirty="0"/>
              <a:t> </a:t>
            </a:r>
            <a:r>
              <a:rPr sz="4200" spc="5" dirty="0"/>
              <a:t>web.</a:t>
            </a:r>
            <a:endParaRPr sz="4200" spc="5" dirty="0"/>
          </a:p>
          <a:p>
            <a:pPr marL="578485" indent="-566420">
              <a:lnSpc>
                <a:spcPct val="100000"/>
              </a:lnSpc>
              <a:spcBef>
                <a:spcPts val="4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5" dirty="0"/>
              <a:t>Mengapa </a:t>
            </a:r>
            <a:r>
              <a:rPr sz="4200" spc="15" dirty="0"/>
              <a:t>tidak</a:t>
            </a:r>
            <a:r>
              <a:rPr sz="4200" spc="5" dirty="0"/>
              <a:t> </a:t>
            </a:r>
            <a:r>
              <a:rPr sz="4200" spc="10" dirty="0"/>
              <a:t>ditampilakn?</a:t>
            </a:r>
            <a:endParaRPr sz="4200" spc="10" dirty="0"/>
          </a:p>
          <a:p>
            <a:pPr>
              <a:lnSpc>
                <a:spcPct val="100000"/>
              </a:lnSpc>
              <a:spcBef>
                <a:spcPts val="45"/>
              </a:spcBef>
              <a:buFont typeface="Arial" panose="020B0704020202090204"/>
              <a:buChar char="•"/>
            </a:pPr>
            <a:endParaRPr sz="4200"/>
          </a:p>
          <a:p>
            <a:pPr marL="578485" marR="604520" indent="-566420">
              <a:lnSpc>
                <a:spcPts val="4120"/>
              </a:lnSpc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-10" dirty="0"/>
              <a:t>Karena </a:t>
            </a:r>
            <a:r>
              <a:rPr sz="4200" spc="-5" dirty="0"/>
              <a:t>kita </a:t>
            </a:r>
            <a:r>
              <a:rPr sz="4200" spc="10" dirty="0"/>
              <a:t>belum  </a:t>
            </a:r>
            <a:r>
              <a:rPr sz="4200" dirty="0"/>
              <a:t>menambahkannya </a:t>
            </a:r>
            <a:r>
              <a:rPr sz="4200" spc="-55" dirty="0"/>
              <a:t>ke </a:t>
            </a:r>
            <a:r>
              <a:rPr sz="4200" spc="10" dirty="0"/>
              <a:t>dalam body  dokumen.</a:t>
            </a:r>
            <a:endParaRPr sz="4200" spc="10" dirty="0"/>
          </a:p>
          <a:p>
            <a:pPr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4200"/>
          </a:p>
          <a:p>
            <a:pPr marL="578485" marR="404495" indent="-566420">
              <a:lnSpc>
                <a:spcPts val="4120"/>
              </a:lnSpc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200" spc="-15" dirty="0"/>
              <a:t>Cara </a:t>
            </a:r>
            <a:r>
              <a:rPr sz="4200" dirty="0"/>
              <a:t>menambahkannya </a:t>
            </a:r>
            <a:r>
              <a:rPr sz="4200" spc="-55" dirty="0"/>
              <a:t>ke </a:t>
            </a:r>
            <a:r>
              <a:rPr sz="4200" spc="10" dirty="0"/>
              <a:t>body  dokumen, </a:t>
            </a:r>
            <a:r>
              <a:rPr sz="4200" spc="-5" dirty="0"/>
              <a:t>kita </a:t>
            </a:r>
            <a:r>
              <a:rPr sz="4200" spc="10" dirty="0"/>
              <a:t>bisa </a:t>
            </a:r>
            <a:r>
              <a:rPr sz="4200" spc="5" dirty="0"/>
              <a:t>gunakan </a:t>
            </a:r>
            <a:r>
              <a:rPr sz="4200" spc="10" dirty="0"/>
              <a:t>fungsi </a:t>
            </a:r>
            <a:r>
              <a:rPr sz="4200" spc="10" dirty="0">
                <a:solidFill>
                  <a:srgbClr val="FF0000"/>
                </a:solidFill>
              </a:rPr>
              <a:t> </a:t>
            </a:r>
            <a:r>
              <a:rPr sz="4200" b="1" spc="10" dirty="0">
                <a:solidFill>
                  <a:srgbClr val="FF0000"/>
                </a:solidFill>
                <a:latin typeface="Carlito"/>
                <a:cs typeface="Carlito"/>
              </a:rPr>
              <a:t>append().</a:t>
            </a:r>
            <a:endParaRPr sz="4200" b="1" spc="10" dirty="0">
              <a:solidFill>
                <a:srgbClr val="FF0000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34613" y="2512236"/>
            <a:ext cx="4864557" cy="14894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7492" y="318053"/>
            <a:ext cx="136080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5" dirty="0"/>
              <a:t>Membuat </a:t>
            </a:r>
            <a:r>
              <a:rPr sz="7250" dirty="0"/>
              <a:t>Elemen </a:t>
            </a:r>
            <a:r>
              <a:rPr sz="7250" spc="-20" dirty="0"/>
              <a:t>dengan </a:t>
            </a:r>
            <a:r>
              <a:rPr sz="7250" spc="-5" dirty="0"/>
              <a:t>DOM</a:t>
            </a:r>
            <a:r>
              <a:rPr sz="7250" spc="5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646005" y="2639323"/>
            <a:ext cx="8581569" cy="66737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219207" y="3002669"/>
            <a:ext cx="7410213" cy="6903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500" y="341681"/>
            <a:ext cx="14342744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5" dirty="0"/>
              <a:t>Menghapus </a:t>
            </a:r>
            <a:r>
              <a:rPr sz="7250" dirty="0"/>
              <a:t>Elemen </a:t>
            </a:r>
            <a:r>
              <a:rPr sz="7250" spc="-25" dirty="0"/>
              <a:t>dengan </a:t>
            </a:r>
            <a:r>
              <a:rPr sz="7250" spc="-5" dirty="0"/>
              <a:t>DOM</a:t>
            </a:r>
            <a:r>
              <a:rPr sz="7250" spc="50" dirty="0"/>
              <a:t> </a:t>
            </a:r>
            <a:r>
              <a:rPr sz="7250" dirty="0"/>
              <a:t>API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627147"/>
            <a:ext cx="8712835" cy="3545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-15" dirty="0">
                <a:latin typeface="Carlito"/>
                <a:cs typeface="Carlito"/>
              </a:rPr>
              <a:t>Jika kita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dirty="0">
                <a:latin typeface="Carlito"/>
                <a:cs typeface="Carlito"/>
              </a:rPr>
              <a:t>fungsi </a:t>
            </a:r>
            <a:r>
              <a:rPr sz="46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append() </a:t>
            </a:r>
            <a:r>
              <a:rPr sz="4600" dirty="0">
                <a:latin typeface="Carlito"/>
                <a:cs typeface="Carlito"/>
              </a:rPr>
              <a:t>untuk menambahkan  </a:t>
            </a:r>
            <a:r>
              <a:rPr sz="4600" spc="5" dirty="0">
                <a:latin typeface="Carlito"/>
                <a:cs typeface="Carlito"/>
              </a:rPr>
              <a:t>elemen, </a:t>
            </a:r>
            <a:r>
              <a:rPr sz="4600" spc="-10" dirty="0">
                <a:latin typeface="Carlito"/>
                <a:cs typeface="Carlito"/>
              </a:rPr>
              <a:t>maka </a:t>
            </a:r>
            <a:r>
              <a:rPr sz="4600" dirty="0">
                <a:latin typeface="Carlito"/>
                <a:cs typeface="Carlito"/>
              </a:rPr>
              <a:t>untuk  </a:t>
            </a:r>
            <a:r>
              <a:rPr sz="4600" spc="-5" dirty="0">
                <a:latin typeface="Carlito"/>
                <a:cs typeface="Carlito"/>
              </a:rPr>
              <a:t>menghapusnya </a:t>
            </a:r>
            <a:r>
              <a:rPr sz="4600" spc="-15" dirty="0">
                <a:latin typeface="Carlito"/>
                <a:cs typeface="Carlito"/>
              </a:rPr>
              <a:t>kita </a:t>
            </a:r>
            <a:r>
              <a:rPr sz="4600" spc="5" dirty="0">
                <a:latin typeface="Carlito"/>
                <a:cs typeface="Carlito"/>
              </a:rPr>
              <a:t>menggunakan  </a:t>
            </a:r>
            <a:r>
              <a:rPr sz="4600" dirty="0">
                <a:latin typeface="Carlito"/>
                <a:cs typeface="Carlito"/>
              </a:rPr>
              <a:t>fungsi</a:t>
            </a:r>
            <a:r>
              <a:rPr sz="4600" spc="-10" dirty="0">
                <a:latin typeface="Carlito"/>
                <a:cs typeface="Carlito"/>
              </a:rPr>
              <a:t>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remove().</a:t>
            </a:r>
            <a:endParaRPr sz="4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0500" y="418179"/>
            <a:ext cx="1434211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Menghapus </a:t>
            </a:r>
            <a:r>
              <a:rPr sz="7250" dirty="0"/>
              <a:t>Elemen </a:t>
            </a:r>
            <a:r>
              <a:rPr sz="7250" spc="-20" dirty="0"/>
              <a:t>dengan </a:t>
            </a:r>
            <a:r>
              <a:rPr sz="7250" spc="-5" dirty="0"/>
              <a:t>DOM</a:t>
            </a:r>
            <a:r>
              <a:rPr sz="7250" dirty="0"/>
              <a:t> API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465544" y="2337685"/>
            <a:ext cx="7426551" cy="846594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456" y="2337685"/>
            <a:ext cx="9144625" cy="803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337429"/>
            <a:ext cx="854392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 </a:t>
            </a:r>
            <a:r>
              <a:rPr spc="5" dirty="0"/>
              <a:t>lain dalam</a:t>
            </a:r>
            <a:r>
              <a:rPr spc="-35" dirty="0"/>
              <a:t> </a:t>
            </a:r>
            <a:r>
              <a:rPr dirty="0"/>
              <a:t>DOM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738529" y="2639323"/>
            <a:ext cx="8255508" cy="8118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22198" y="295352"/>
            <a:ext cx="7176444" cy="10563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430848"/>
            <a:ext cx="16504285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55" dirty="0">
                <a:solidFill>
                  <a:schemeClr val="bg1"/>
                </a:solidFill>
              </a:rPr>
              <a:t>Aturan </a:t>
            </a:r>
            <a:r>
              <a:rPr sz="5450" spc="-20" dirty="0">
                <a:solidFill>
                  <a:schemeClr val="bg1"/>
                </a:solidFill>
              </a:rPr>
              <a:t>Penulisan </a:t>
            </a:r>
            <a:r>
              <a:rPr sz="5450" spc="-5" dirty="0">
                <a:solidFill>
                  <a:schemeClr val="bg1"/>
                </a:solidFill>
              </a:rPr>
              <a:t>Nama </a:t>
            </a:r>
            <a:r>
              <a:rPr sz="5450" spc="-45" dirty="0">
                <a:solidFill>
                  <a:schemeClr val="bg1"/>
                </a:solidFill>
              </a:rPr>
              <a:t>Variabel </a:t>
            </a:r>
            <a:r>
              <a:rPr sz="5450" spc="-5" dirty="0">
                <a:solidFill>
                  <a:schemeClr val="bg1"/>
                </a:solidFill>
              </a:rPr>
              <a:t>di</a:t>
            </a:r>
            <a:r>
              <a:rPr sz="5450" spc="114" dirty="0">
                <a:solidFill>
                  <a:schemeClr val="bg1"/>
                </a:solidFill>
              </a:rPr>
              <a:t> </a:t>
            </a:r>
            <a:r>
              <a:rPr sz="5450" spc="-25" dirty="0">
                <a:solidFill>
                  <a:schemeClr val="bg1"/>
                </a:solidFill>
              </a:rPr>
              <a:t>Javascript</a:t>
            </a:r>
            <a:endParaRPr sz="5450" spc="-25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7956" y="2409716"/>
            <a:ext cx="17113885" cy="710438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577850" marR="1630045" indent="-565785">
              <a:lnSpc>
                <a:spcPts val="5700"/>
              </a:lnSpc>
              <a:spcBef>
                <a:spcPts val="81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spc="10" dirty="0">
                <a:latin typeface="Carlito"/>
                <a:cs typeface="Carlito"/>
              </a:rPr>
              <a:t>tidak boleh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0" dirty="0">
                <a:latin typeface="Carlito"/>
                <a:cs typeface="Carlito"/>
              </a:rPr>
              <a:t>angka </a:t>
            </a:r>
            <a:r>
              <a:rPr sz="5250" dirty="0">
                <a:latin typeface="Carlito"/>
                <a:cs typeface="Carlito"/>
              </a:rPr>
              <a:t>di  </a:t>
            </a:r>
            <a:r>
              <a:rPr sz="5250" spc="-15" dirty="0">
                <a:latin typeface="Carlito"/>
                <a:cs typeface="Carlito"/>
              </a:rPr>
              <a:t>depannya contoh </a:t>
            </a:r>
            <a:r>
              <a:rPr sz="5250" b="1" spc="-15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10" dirty="0">
                <a:solidFill>
                  <a:srgbClr val="006FC0"/>
                </a:solidFill>
                <a:latin typeface="Carlito"/>
                <a:cs typeface="Carlito"/>
              </a:rPr>
              <a:t>123name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=</a:t>
            </a:r>
            <a:r>
              <a:rPr sz="5250" b="1" spc="1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“hasan”;</a:t>
            </a:r>
            <a:endParaRPr sz="5250">
              <a:latin typeface="Carlito"/>
              <a:cs typeface="Carlito"/>
            </a:endParaRPr>
          </a:p>
          <a:p>
            <a:pPr marL="577850" marR="808355" indent="-565785">
              <a:lnSpc>
                <a:spcPts val="57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spc="10" dirty="0">
                <a:latin typeface="Carlito"/>
                <a:cs typeface="Carlito"/>
              </a:rPr>
              <a:t>boleh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5" dirty="0">
                <a:latin typeface="Carlito"/>
                <a:cs typeface="Carlito"/>
              </a:rPr>
              <a:t>awal underscore. 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10" dirty="0">
                <a:solidFill>
                  <a:srgbClr val="006FC0"/>
                </a:solidFill>
                <a:latin typeface="Carlito"/>
                <a:cs typeface="Carlito"/>
              </a:rPr>
              <a:t>_name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“hasan”</a:t>
            </a:r>
            <a:r>
              <a:rPr sz="5250" b="1" spc="1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;</a:t>
            </a:r>
            <a:endParaRPr sz="5250">
              <a:latin typeface="Carlito"/>
              <a:cs typeface="Carlito"/>
            </a:endParaRPr>
          </a:p>
          <a:p>
            <a:pPr marL="577850" marR="1153160" indent="-565785" algn="just">
              <a:lnSpc>
                <a:spcPts val="57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dirty="0">
                <a:latin typeface="Carlito"/>
                <a:cs typeface="Carlito"/>
              </a:rPr>
              <a:t>dianjurkan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dirty="0">
                <a:latin typeface="Carlito"/>
                <a:cs typeface="Carlito"/>
              </a:rPr>
              <a:t>camelCase  </a:t>
            </a:r>
            <a:r>
              <a:rPr sz="5250" spc="10" dirty="0">
                <a:latin typeface="Carlito"/>
                <a:cs typeface="Carlito"/>
              </a:rPr>
              <a:t>apabila </a:t>
            </a:r>
            <a:r>
              <a:rPr sz="5250" spc="-5" dirty="0">
                <a:latin typeface="Carlito"/>
                <a:cs typeface="Carlito"/>
              </a:rPr>
              <a:t>tediri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10" dirty="0">
                <a:latin typeface="Carlito"/>
                <a:cs typeface="Carlito"/>
              </a:rPr>
              <a:t>dua </a:t>
            </a:r>
            <a:r>
              <a:rPr sz="5250" spc="-15" dirty="0">
                <a:latin typeface="Carlito"/>
                <a:cs typeface="Carlito"/>
              </a:rPr>
              <a:t>suku </a:t>
            </a:r>
            <a:r>
              <a:rPr sz="5250" spc="-35" dirty="0">
                <a:latin typeface="Carlito"/>
                <a:cs typeface="Carlito"/>
              </a:rPr>
              <a:t>kata.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spc="5" dirty="0">
                <a:solidFill>
                  <a:srgbClr val="006FC0"/>
                </a:solidFill>
                <a:latin typeface="Carlito"/>
                <a:cs typeface="Carlito"/>
              </a:rPr>
              <a:t>fullName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1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b="1" spc="5" dirty="0">
                <a:solidFill>
                  <a:srgbClr val="00AF50"/>
                </a:solidFill>
                <a:latin typeface="Carlito"/>
                <a:cs typeface="Carlito"/>
              </a:rPr>
              <a:t>“hasan”;</a:t>
            </a:r>
            <a:endParaRPr sz="5250">
              <a:latin typeface="Carlito"/>
              <a:cs typeface="Carlito"/>
            </a:endParaRPr>
          </a:p>
          <a:p>
            <a:pPr marL="577850" marR="5080" indent="-565785" algn="just">
              <a:lnSpc>
                <a:spcPts val="57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Penamaan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b="1" dirty="0">
                <a:latin typeface="Carlito"/>
                <a:cs typeface="Carlito"/>
              </a:rPr>
              <a:t>dianjurkan </a:t>
            </a:r>
            <a:r>
              <a:rPr sz="5250" spc="5" dirty="0">
                <a:latin typeface="Carlito"/>
                <a:cs typeface="Carlito"/>
              </a:rPr>
              <a:t>menggunakan bahasa </a:t>
            </a:r>
            <a:r>
              <a:rPr sz="5250" spc="10" dirty="0">
                <a:latin typeface="Carlito"/>
                <a:cs typeface="Carlito"/>
              </a:rPr>
              <a:t>inggris.  </a:t>
            </a:r>
            <a:r>
              <a:rPr sz="5250" spc="-10" dirty="0">
                <a:latin typeface="Carlito"/>
                <a:cs typeface="Carlito"/>
              </a:rPr>
              <a:t>Contoh </a:t>
            </a:r>
            <a:r>
              <a:rPr sz="525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b="1" dirty="0">
                <a:solidFill>
                  <a:srgbClr val="006FC0"/>
                </a:solidFill>
                <a:latin typeface="Carlito"/>
                <a:cs typeface="Carlito"/>
              </a:rPr>
              <a:t>postTitle </a:t>
            </a:r>
            <a:r>
              <a:rPr sz="5250" b="1" spc="10" dirty="0">
                <a:solidFill>
                  <a:srgbClr val="00AF50"/>
                </a:solidFill>
                <a:latin typeface="Carlito"/>
                <a:cs typeface="Carlito"/>
              </a:rPr>
              <a:t>= </a:t>
            </a:r>
            <a:r>
              <a:rPr sz="5250" b="1" spc="-25" dirty="0">
                <a:solidFill>
                  <a:srgbClr val="00AF50"/>
                </a:solidFill>
                <a:latin typeface="Carlito"/>
                <a:cs typeface="Carlito"/>
              </a:rPr>
              <a:t>"Tutorial </a:t>
            </a:r>
            <a:r>
              <a:rPr sz="5250" b="1" spc="-10" dirty="0">
                <a:solidFill>
                  <a:srgbClr val="00AF50"/>
                </a:solidFill>
                <a:latin typeface="Carlito"/>
                <a:cs typeface="Carlito"/>
              </a:rPr>
              <a:t>Javascript </a:t>
            </a:r>
            <a:r>
              <a:rPr sz="5250" b="1" dirty="0">
                <a:solidFill>
                  <a:srgbClr val="00AF50"/>
                </a:solidFill>
                <a:latin typeface="Carlito"/>
                <a:cs typeface="Carlito"/>
              </a:rPr>
              <a:t>untuk</a:t>
            </a:r>
            <a:r>
              <a:rPr sz="5250" b="1" spc="20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5250" b="1" spc="-5" dirty="0">
                <a:solidFill>
                  <a:srgbClr val="00AF50"/>
                </a:solidFill>
                <a:latin typeface="Carlito"/>
                <a:cs typeface="Carlito"/>
              </a:rPr>
              <a:t>Pemula";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61555" cy="2172335"/>
          </a:xfrm>
          <a:custGeom>
            <a:avLst/>
            <a:gdLst/>
            <a:ahLst/>
            <a:cxnLst/>
            <a:rect l="l" t="t" r="r" b="b"/>
            <a:pathLst>
              <a:path w="20061555" h="2172335">
                <a:moveTo>
                  <a:pt x="20061368" y="0"/>
                </a:moveTo>
                <a:lnTo>
                  <a:pt x="0" y="0"/>
                </a:lnTo>
                <a:lnTo>
                  <a:pt x="0" y="2171785"/>
                </a:lnTo>
                <a:lnTo>
                  <a:pt x="20061368" y="2171785"/>
                </a:lnTo>
                <a:lnTo>
                  <a:pt x="2006136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095" y="320675"/>
            <a:ext cx="1049591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5" dirty="0"/>
              <a:t>Tugas </a:t>
            </a:r>
            <a:r>
              <a:rPr sz="7250" dirty="0"/>
              <a:t>di</a:t>
            </a:r>
            <a:r>
              <a:rPr sz="7250" spc="80" dirty="0"/>
              <a:t> </a:t>
            </a:r>
            <a:r>
              <a:rPr sz="7250" dirty="0"/>
              <a:t>Rumah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05456" y="0"/>
            <a:ext cx="2053644" cy="1970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3876" y="3077840"/>
            <a:ext cx="14824710" cy="3886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95"/>
              </a:spcBef>
            </a:pPr>
            <a:r>
              <a:rPr sz="5250" spc="5" dirty="0">
                <a:latin typeface="Carlito"/>
                <a:cs typeface="Carlito"/>
              </a:rPr>
              <a:t>Semua </a:t>
            </a:r>
            <a:r>
              <a:rPr sz="5250" dirty="0">
                <a:latin typeface="Carlito"/>
                <a:cs typeface="Carlito"/>
              </a:rPr>
              <a:t>latihan </a:t>
            </a:r>
            <a:r>
              <a:rPr sz="5250" spc="5" dirty="0">
                <a:latin typeface="Carlito"/>
                <a:cs typeface="Carlito"/>
              </a:rPr>
              <a:t>di slide ini </a:t>
            </a:r>
            <a:r>
              <a:rPr sz="5250" spc="-10" dirty="0">
                <a:latin typeface="Carlito"/>
                <a:cs typeface="Carlito"/>
              </a:rPr>
              <a:t>dikumpulkan </a:t>
            </a:r>
            <a:r>
              <a:rPr sz="5250" spc="-80" dirty="0">
                <a:latin typeface="Carlito"/>
                <a:cs typeface="Carlito"/>
              </a:rPr>
              <a:t>ke </a:t>
            </a:r>
            <a:r>
              <a:rPr sz="5250" spc="10" dirty="0">
                <a:latin typeface="Carlito"/>
                <a:cs typeface="Carlito"/>
              </a:rPr>
              <a:t>email </a:t>
            </a:r>
            <a:r>
              <a:rPr sz="5250" spc="-40" dirty="0">
                <a:latin typeface="Carlito"/>
                <a:cs typeface="Carlito"/>
              </a:rPr>
              <a:t>saya </a:t>
            </a:r>
            <a:r>
              <a:rPr sz="5250" spc="5" dirty="0">
                <a:latin typeface="Carlito"/>
                <a:cs typeface="Carlito"/>
              </a:rPr>
              <a:t>: 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spc="5" dirty="0">
                <a:latin typeface="Carlito"/>
                <a:cs typeface="Carlito"/>
              </a:rPr>
              <a:t>subjek :</a:t>
            </a:r>
            <a:r>
              <a:rPr sz="5250" spc="-10" dirty="0">
                <a:latin typeface="Carlito"/>
                <a:cs typeface="Carlito"/>
              </a:rPr>
              <a:t> NamaKelas_NamaMahasiswa_TugasJs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2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5250" spc="-5" dirty="0">
                <a:latin typeface="Carlito"/>
                <a:cs typeface="Carlito"/>
              </a:rPr>
              <a:t>Lampirkan </a:t>
            </a:r>
            <a:r>
              <a:rPr sz="5250" spc="-20" dirty="0">
                <a:latin typeface="Carlito"/>
                <a:cs typeface="Carlito"/>
              </a:rPr>
              <a:t>sintaks </a:t>
            </a:r>
            <a:r>
              <a:rPr sz="5250" dirty="0">
                <a:latin typeface="Carlito"/>
                <a:cs typeface="Carlito"/>
              </a:rPr>
              <a:t>coding </a:t>
            </a:r>
            <a:r>
              <a:rPr sz="5250" spc="10" dirty="0">
                <a:latin typeface="Carlito"/>
                <a:cs typeface="Carlito"/>
              </a:rPr>
              <a:t>dan </a:t>
            </a:r>
            <a:r>
              <a:rPr sz="5250" dirty="0">
                <a:latin typeface="Carlito"/>
                <a:cs typeface="Carlito"/>
              </a:rPr>
              <a:t>screenshoot</a:t>
            </a:r>
            <a:r>
              <a:rPr sz="5250" spc="170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hasilnya.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061555" cy="2172335"/>
          </a:xfrm>
          <a:custGeom>
            <a:avLst/>
            <a:gdLst/>
            <a:ahLst/>
            <a:cxnLst/>
            <a:rect l="l" t="t" r="r" b="b"/>
            <a:pathLst>
              <a:path w="20061555" h="2172335">
                <a:moveTo>
                  <a:pt x="20061368" y="0"/>
                </a:moveTo>
                <a:lnTo>
                  <a:pt x="0" y="0"/>
                </a:lnTo>
                <a:lnTo>
                  <a:pt x="0" y="2171785"/>
                </a:lnTo>
                <a:lnTo>
                  <a:pt x="20061368" y="2171785"/>
                </a:lnTo>
                <a:lnTo>
                  <a:pt x="2006136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0400" y="319309"/>
            <a:ext cx="622300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20" dirty="0"/>
              <a:t>Daftar</a:t>
            </a:r>
            <a:r>
              <a:rPr sz="7250" spc="-30" dirty="0"/>
              <a:t> </a:t>
            </a:r>
            <a:r>
              <a:rPr sz="7250" spc="-45" dirty="0"/>
              <a:t>Referensi</a:t>
            </a:r>
            <a:endParaRPr sz="7250"/>
          </a:p>
        </p:txBody>
      </p:sp>
      <p:sp>
        <p:nvSpPr>
          <p:cNvPr id="4" name="object 4"/>
          <p:cNvSpPr/>
          <p:nvPr/>
        </p:nvSpPr>
        <p:spPr>
          <a:xfrm>
            <a:off x="1005456" y="0"/>
            <a:ext cx="2053644" cy="19706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3876" y="3262783"/>
            <a:ext cx="14996794" cy="3343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5040" indent="-942975">
              <a:lnSpc>
                <a:spcPts val="6535"/>
              </a:lnSpc>
              <a:spcBef>
                <a:spcPts val="90"/>
              </a:spcBef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Modul Praktikum </a:t>
            </a:r>
            <a:r>
              <a:rPr sz="5450" spc="-10" dirty="0">
                <a:latin typeface="Arial" panose="020B0704020202090204"/>
                <a:cs typeface="Arial" panose="020B0704020202090204"/>
              </a:rPr>
              <a:t>WAD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SI</a:t>
            </a:r>
            <a:r>
              <a:rPr sz="5450" spc="20" dirty="0">
                <a:latin typeface="Arial" panose="020B0704020202090204"/>
                <a:cs typeface="Arial" panose="020B0704020202090204"/>
              </a:rPr>
              <a:t>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FRI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Modul Praktikum WAD </a:t>
            </a:r>
            <a:r>
              <a:rPr sz="5450" spc="-10" dirty="0">
                <a:latin typeface="Arial" panose="020B0704020202090204"/>
                <a:cs typeface="Arial" panose="020B0704020202090204"/>
              </a:rPr>
              <a:t>Teknik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Informatika</a:t>
            </a:r>
            <a:r>
              <a:rPr sz="5450" spc="35" dirty="0">
                <a:latin typeface="Arial" panose="020B0704020202090204"/>
                <a:cs typeface="Arial" panose="020B0704020202090204"/>
              </a:rPr>
              <a:t> </a:t>
            </a:r>
            <a:r>
              <a:rPr sz="5450" spc="-5" dirty="0">
                <a:latin typeface="Arial" panose="020B0704020202090204"/>
                <a:cs typeface="Arial" panose="020B0704020202090204"/>
              </a:rPr>
              <a:t>FIF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Petanikode.com</a:t>
            </a:r>
            <a:endParaRPr sz="5450">
              <a:latin typeface="Arial" panose="020B0704020202090204"/>
              <a:cs typeface="Arial" panose="020B0704020202090204"/>
            </a:endParaRPr>
          </a:p>
          <a:p>
            <a:pPr marL="955040" indent="-942975">
              <a:lnSpc>
                <a:spcPts val="6535"/>
              </a:lnSpc>
              <a:buAutoNum type="arabicPeriod"/>
              <a:tabLst>
                <a:tab pos="955040" algn="l"/>
                <a:tab pos="955675" algn="l"/>
              </a:tabLst>
            </a:pPr>
            <a:r>
              <a:rPr sz="5450" spc="-5" dirty="0">
                <a:latin typeface="Arial" panose="020B0704020202090204"/>
                <a:cs typeface="Arial" panose="020B0704020202090204"/>
              </a:rPr>
              <a:t>Youtube.com/webprogrammingUNPAS</a:t>
            </a:r>
            <a:endParaRPr sz="5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63895" y="4068445"/>
            <a:ext cx="1326769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5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4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-60" dirty="0"/>
              <a:t>OPERATOR </a:t>
            </a:r>
            <a:r>
              <a:rPr sz="5900" spc="-5" dirty="0"/>
              <a:t>DALAM</a:t>
            </a:r>
            <a:r>
              <a:rPr sz="5900" spc="10" dirty="0"/>
              <a:t> </a:t>
            </a:r>
            <a:r>
              <a:rPr sz="5900" spc="-6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50965"/>
            <a:ext cx="20093305" cy="8845550"/>
          </a:xfrm>
          <a:custGeom>
            <a:avLst/>
            <a:gdLst/>
            <a:ahLst/>
            <a:cxnLst/>
            <a:rect l="l" t="t" r="r" b="b"/>
            <a:pathLst>
              <a:path w="20093305" h="8845550">
                <a:moveTo>
                  <a:pt x="20092788" y="0"/>
                </a:moveTo>
                <a:lnTo>
                  <a:pt x="0" y="0"/>
                </a:lnTo>
                <a:lnTo>
                  <a:pt x="0" y="8845502"/>
                </a:lnTo>
                <a:lnTo>
                  <a:pt x="20092788" y="884550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749935"/>
            <a:ext cx="12832080" cy="924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-60" dirty="0">
                <a:solidFill>
                  <a:srgbClr val="000000"/>
                </a:solidFill>
              </a:rPr>
              <a:t>OPERATOR </a:t>
            </a:r>
            <a:r>
              <a:rPr sz="5900" spc="-5" dirty="0">
                <a:solidFill>
                  <a:srgbClr val="000000"/>
                </a:solidFill>
              </a:rPr>
              <a:t>DALAM</a:t>
            </a:r>
            <a:r>
              <a:rPr sz="5900" spc="10" dirty="0">
                <a:solidFill>
                  <a:srgbClr val="000000"/>
                </a:solidFill>
              </a:rPr>
              <a:t> </a:t>
            </a:r>
            <a:r>
              <a:rPr sz="5900" spc="-60" dirty="0">
                <a:solidFill>
                  <a:srgbClr val="000000"/>
                </a:solidFill>
              </a:rPr>
              <a:t>JAVASCRIPT</a:t>
            </a:r>
            <a:endParaRPr sz="5900"/>
          </a:p>
        </p:txBody>
      </p:sp>
      <p:sp>
        <p:nvSpPr>
          <p:cNvPr id="4" name="object 4"/>
          <p:cNvSpPr txBox="1"/>
          <p:nvPr/>
        </p:nvSpPr>
        <p:spPr>
          <a:xfrm>
            <a:off x="1068375" y="2497694"/>
            <a:ext cx="17503775" cy="69970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60"/>
              </a:lnSpc>
              <a:spcBef>
                <a:spcPts val="760"/>
              </a:spcBef>
            </a:pPr>
            <a:r>
              <a:rPr sz="4850" b="1" spc="-20" dirty="0">
                <a:solidFill>
                  <a:srgbClr val="FF0000"/>
                </a:solidFill>
                <a:latin typeface="Carlito"/>
                <a:cs typeface="Carlito"/>
              </a:rPr>
              <a:t>Operator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adalah simbol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digunakan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untuk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melakukan operasi 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pada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suatu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nilai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variabel. 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 </a:t>
            </a:r>
            <a:r>
              <a:rPr sz="4850" b="1" spc="10" dirty="0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pemrograman</a:t>
            </a:r>
            <a:r>
              <a:rPr sz="4850" b="1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terbagi 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dalam 6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jenis: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51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aritmatika;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Penugasan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(Assignment);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Opeartor </a:t>
            </a:r>
            <a:r>
              <a:rPr sz="4850" b="1" spc="-10" dirty="0">
                <a:solidFill>
                  <a:srgbClr val="FFFFFF"/>
                </a:solidFill>
                <a:latin typeface="Carlito"/>
                <a:cs typeface="Carlito"/>
              </a:rPr>
              <a:t>relasi </a:t>
            </a: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r>
              <a:rPr sz="485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perbandingan;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5" dirty="0">
                <a:solidFill>
                  <a:srgbClr val="FFFFFF"/>
                </a:solidFill>
                <a:latin typeface="Carlito"/>
                <a:cs typeface="Carlito"/>
              </a:rPr>
              <a:t>Logika;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5" dirty="0">
                <a:solidFill>
                  <a:srgbClr val="FFFFFF"/>
                </a:solidFill>
                <a:latin typeface="Carlito"/>
                <a:cs typeface="Carlito"/>
              </a:rPr>
              <a:t>Bitwise;</a:t>
            </a:r>
            <a:endParaRPr sz="48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6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850" b="1" spc="-20" dirty="0">
                <a:solidFill>
                  <a:srgbClr val="FFFFFF"/>
                </a:solidFill>
                <a:latin typeface="Carlito"/>
                <a:cs typeface="Carlito"/>
              </a:rPr>
              <a:t>Operator</a:t>
            </a:r>
            <a:r>
              <a:rPr sz="485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4850" b="1" spc="-45" dirty="0">
                <a:solidFill>
                  <a:srgbClr val="FFFFFF"/>
                </a:solidFill>
                <a:latin typeface="Carlito"/>
                <a:cs typeface="Carlito"/>
              </a:rPr>
              <a:t>Ternary;</a:t>
            </a:r>
            <a:endParaRPr sz="48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72264" y="245006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3695" y="438785"/>
            <a:ext cx="1163193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85" dirty="0"/>
              <a:t>1.OPERATOR</a:t>
            </a:r>
            <a:r>
              <a:rPr sz="7250" spc="-60" dirty="0"/>
              <a:t> ARITMATIKA</a:t>
            </a:r>
            <a:endParaRPr sz="72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24243" y="2722063"/>
          <a:ext cx="18093055" cy="586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2630"/>
                <a:gridCol w="8481059"/>
              </a:tblGrid>
              <a:tr h="829501">
                <a:tc>
                  <a:txBody>
                    <a:bodyPr/>
                    <a:lstStyle/>
                    <a:p>
                      <a:pPr marR="556895" algn="ctr">
                        <a:lnSpc>
                          <a:spcPts val="5920"/>
                        </a:lnSpc>
                      </a:pPr>
                      <a:r>
                        <a:rPr sz="4950" b="1" spc="-5" dirty="0">
                          <a:latin typeface="Carlito"/>
                          <a:cs typeface="Carlito"/>
                        </a:rPr>
                        <a:t>Nama </a:t>
                      </a:r>
                      <a:r>
                        <a:rPr sz="4950" b="1" spc="-30" dirty="0">
                          <a:latin typeface="Carlito"/>
                          <a:cs typeface="Carlito"/>
                        </a:rPr>
                        <a:t>Operator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6895" algn="ctr">
                        <a:lnSpc>
                          <a:spcPts val="5920"/>
                        </a:lnSpc>
                      </a:pPr>
                      <a:r>
                        <a:rPr sz="4950" b="1" spc="-5" dirty="0">
                          <a:latin typeface="Carlito"/>
                          <a:cs typeface="Carlito"/>
                        </a:rPr>
                        <a:t>Simbol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1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10" dirty="0">
                          <a:latin typeface="Carlito"/>
                          <a:cs typeface="Carlito"/>
                        </a:rPr>
                        <a:t>Penjumlahan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+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8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30" dirty="0">
                          <a:latin typeface="Carlito"/>
                          <a:cs typeface="Carlito"/>
                        </a:rPr>
                        <a:t>Pengurangan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-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</a:tr>
              <a:tr h="837880">
                <a:tc>
                  <a:txBody>
                    <a:bodyPr/>
                    <a:lstStyle/>
                    <a:p>
                      <a:pPr marR="56134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25" dirty="0">
                          <a:latin typeface="Carlito"/>
                          <a:cs typeface="Carlito"/>
                        </a:rPr>
                        <a:t>Perkalian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*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75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30" dirty="0">
                          <a:latin typeface="Carlito"/>
                          <a:cs typeface="Carlito"/>
                        </a:rPr>
                        <a:t>Pemangkatan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5575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5" dirty="0">
                          <a:latin typeface="Carlito"/>
                          <a:cs typeface="Carlito"/>
                        </a:rPr>
                        <a:t>**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</a:tr>
              <a:tr h="837880">
                <a:tc>
                  <a:txBody>
                    <a:bodyPr/>
                    <a:lstStyle/>
                    <a:p>
                      <a:pPr marR="55816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950" spc="-15" dirty="0">
                          <a:latin typeface="Carlito"/>
                          <a:cs typeface="Carlito"/>
                        </a:rPr>
                        <a:t>Pembagian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2540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56260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/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2540" marB="0">
                    <a:solidFill>
                      <a:srgbClr val="DAEEF3"/>
                    </a:solidFill>
                  </a:tcPr>
                </a:tc>
              </a:tr>
              <a:tr h="837880">
                <a:tc>
                  <a:txBody>
                    <a:bodyPr/>
                    <a:lstStyle/>
                    <a:p>
                      <a:pPr marR="55880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spc="-5" dirty="0">
                          <a:latin typeface="Carlito"/>
                          <a:cs typeface="Carlito"/>
                        </a:rPr>
                        <a:t>Sisa</a:t>
                      </a:r>
                      <a:r>
                        <a:rPr sz="495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950" dirty="0">
                          <a:latin typeface="Carlito"/>
                          <a:cs typeface="Carlito"/>
                        </a:rPr>
                        <a:t>Bagi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5562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4950" dirty="0">
                          <a:latin typeface="Carlito"/>
                          <a:cs typeface="Carlito"/>
                        </a:rPr>
                        <a:t>%</a:t>
                      </a:r>
                      <a:endParaRPr sz="4950">
                        <a:latin typeface="Carlito"/>
                        <a:cs typeface="Carlito"/>
                      </a:endParaRPr>
                    </a:p>
                  </a:txBody>
                  <a:tcPr marL="0" marR="0" marT="190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7414549" y="71772"/>
            <a:ext cx="1932989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5495"/>
            <a:chOff x="11311" y="0"/>
            <a:chExt cx="20093305" cy="20554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171507" y="110600"/>
              <a:ext cx="1934246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1700" y="216218"/>
            <a:ext cx="15269210" cy="1367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>
                <a:solidFill>
                  <a:srgbClr val="FF0000"/>
                </a:solidFill>
              </a:rPr>
              <a:t>LETS </a:t>
            </a:r>
            <a:r>
              <a:rPr sz="4400" spc="-15" dirty="0">
                <a:solidFill>
                  <a:srgbClr val="FF0000"/>
                </a:solidFill>
              </a:rPr>
              <a:t>CODE </a:t>
            </a:r>
            <a:r>
              <a:rPr sz="4400" dirty="0">
                <a:solidFill>
                  <a:srgbClr val="000000"/>
                </a:solidFill>
              </a:rPr>
              <a:t>: </a:t>
            </a:r>
            <a:br>
              <a:rPr sz="4400" dirty="0">
                <a:solidFill>
                  <a:srgbClr val="000000"/>
                </a:solidFill>
              </a:rPr>
            </a:br>
            <a:r>
              <a:rPr sz="4400" spc="-100" dirty="0"/>
              <a:t>OPERATOR</a:t>
            </a:r>
            <a:r>
              <a:rPr sz="4400" spc="30" dirty="0"/>
              <a:t> </a:t>
            </a:r>
            <a:r>
              <a:rPr sz="4400" spc="-60" dirty="0"/>
              <a:t>ARITMATIKA</a:t>
            </a:r>
            <a:endParaRPr sz="4400" spc="-60" dirty="0"/>
          </a:p>
        </p:txBody>
      </p:sp>
      <p:grpSp>
        <p:nvGrpSpPr>
          <p:cNvPr id="6" name="object 6"/>
          <p:cNvGrpSpPr/>
          <p:nvPr/>
        </p:nvGrpSpPr>
        <p:grpSpPr>
          <a:xfrm>
            <a:off x="2327274" y="2055364"/>
            <a:ext cx="14270296" cy="9397365"/>
            <a:chOff x="2327274" y="2055364"/>
            <a:chExt cx="14270296" cy="9397365"/>
          </a:xfrm>
        </p:grpSpPr>
        <p:sp>
          <p:nvSpPr>
            <p:cNvPr id="7" name="object 7"/>
            <p:cNvSpPr/>
            <p:nvPr/>
          </p:nvSpPr>
          <p:spPr>
            <a:xfrm>
              <a:off x="2327274" y="2055364"/>
              <a:ext cx="8405495" cy="93973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000949" y="3100576"/>
              <a:ext cx="5596621" cy="41162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8670"/>
            <a:chOff x="11311" y="0"/>
            <a:chExt cx="20093305" cy="2058670"/>
          </a:xfrm>
        </p:grpSpPr>
        <p:sp>
          <p:nvSpPr>
            <p:cNvPr id="3" name="object 3"/>
            <p:cNvSpPr/>
            <p:nvPr/>
          </p:nvSpPr>
          <p:spPr>
            <a:xfrm>
              <a:off x="11311" y="377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388908" y="0"/>
              <a:ext cx="1932989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4310" y="438785"/>
            <a:ext cx="1139698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40" dirty="0"/>
              <a:t>2.Operator</a:t>
            </a:r>
            <a:r>
              <a:rPr sz="7250" spc="-60" dirty="0"/>
              <a:t> </a:t>
            </a:r>
            <a:r>
              <a:rPr sz="7250" spc="-30" dirty="0"/>
              <a:t>Penugasan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5022" y="4175576"/>
          <a:ext cx="18093055" cy="6110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06355"/>
                <a:gridCol w="7886700"/>
              </a:tblGrid>
              <a:tr h="762471">
                <a:tc>
                  <a:txBody>
                    <a:bodyPr/>
                    <a:lstStyle/>
                    <a:p>
                      <a:pPr marL="2698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b="1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4450" b="1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b="1" spc="-25" dirty="0">
                          <a:latin typeface="Carlito"/>
                          <a:cs typeface="Carlito"/>
                        </a:rPr>
                        <a:t>Operator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4871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b="1" dirty="0">
                          <a:latin typeface="Carlito"/>
                          <a:cs typeface="Carlito"/>
                        </a:rPr>
                        <a:t>Sombol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28594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 Nilai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13677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10" dirty="0">
                          <a:latin typeface="Carlito"/>
                          <a:cs typeface="Carlito"/>
                        </a:rPr>
                        <a:t>Penambahan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+=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37541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5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5" dirty="0">
                          <a:latin typeface="Carlito"/>
                          <a:cs typeface="Carlito"/>
                        </a:rPr>
                        <a:t>Pengurangan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-=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>
                    <a:solidFill>
                      <a:srgbClr val="DAEEF3"/>
                    </a:solidFill>
                  </a:tcPr>
                </a:tc>
              </a:tr>
              <a:tr h="762471">
                <a:tc>
                  <a:txBody>
                    <a:bodyPr/>
                    <a:lstStyle/>
                    <a:p>
                      <a:pPr marL="18224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0" dirty="0">
                          <a:latin typeface="Carlito"/>
                          <a:cs typeface="Carlito"/>
                        </a:rPr>
                        <a:t>Perkalian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*=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3188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25" dirty="0">
                          <a:latin typeface="Carlito"/>
                          <a:cs typeface="Carlito"/>
                        </a:rPr>
                        <a:t>Pemangkatan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89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5" dirty="0">
                          <a:latin typeface="Carlito"/>
                          <a:cs typeface="Carlito"/>
                        </a:rPr>
                        <a:t>**=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solidFill>
                      <a:srgbClr val="DAEEF3"/>
                    </a:solidFill>
                  </a:tcPr>
                </a:tc>
              </a:tr>
              <a:tr h="762439">
                <a:tc>
                  <a:txBody>
                    <a:bodyPr/>
                    <a:lstStyle/>
                    <a:p>
                      <a:pPr marL="16027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spc="-15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</a:t>
                      </a:r>
                      <a:r>
                        <a:rPr sz="44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50" spc="-10" dirty="0">
                          <a:latin typeface="Carlito"/>
                          <a:cs typeface="Carlito"/>
                        </a:rPr>
                        <a:t>Pembagian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/=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</a:tr>
              <a:tr h="762471">
                <a:tc>
                  <a:txBody>
                    <a:bodyPr/>
                    <a:lstStyle/>
                    <a:p>
                      <a:pPr marL="188785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spc="-10" dirty="0">
                          <a:latin typeface="Carlito"/>
                          <a:cs typeface="Carlito"/>
                        </a:rPr>
                        <a:t>Pengisian </a:t>
                      </a:r>
                      <a:r>
                        <a:rPr sz="4450" spc="-5" dirty="0">
                          <a:latin typeface="Carlito"/>
                          <a:cs typeface="Carlito"/>
                        </a:rPr>
                        <a:t>dan Sisa bagi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11512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4450" dirty="0">
                          <a:latin typeface="Carlito"/>
                          <a:cs typeface="Carlito"/>
                        </a:rPr>
                        <a:t>%=</a:t>
                      </a:r>
                      <a:endParaRPr sz="4450">
                        <a:latin typeface="Carlito"/>
                        <a:cs typeface="Carlito"/>
                      </a:endParaRPr>
                    </a:p>
                  </a:txBody>
                  <a:tcPr marL="0" marR="0" marT="698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65298" y="2719899"/>
            <a:ext cx="16689069" cy="113665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3600" b="1" spc="10" dirty="0">
                <a:latin typeface="Carlito"/>
                <a:cs typeface="Carlito"/>
              </a:rPr>
              <a:t>Operator </a:t>
            </a:r>
            <a:r>
              <a:rPr sz="3600" b="1" spc="15" dirty="0">
                <a:latin typeface="Carlito"/>
                <a:cs typeface="Carlito"/>
              </a:rPr>
              <a:t>penugasan </a:t>
            </a:r>
            <a:r>
              <a:rPr sz="3600" b="1" spc="10" dirty="0">
                <a:latin typeface="Carlito"/>
                <a:cs typeface="Carlito"/>
              </a:rPr>
              <a:t>adalah operator </a:t>
            </a:r>
            <a:r>
              <a:rPr sz="3600" b="1" spc="15" dirty="0">
                <a:latin typeface="Carlito"/>
                <a:cs typeface="Carlito"/>
              </a:rPr>
              <a:t>yang </a:t>
            </a:r>
            <a:r>
              <a:rPr sz="3600" b="1" spc="10" dirty="0">
                <a:latin typeface="Carlito"/>
                <a:cs typeface="Carlito"/>
              </a:rPr>
              <a:t>digunakan </a:t>
            </a:r>
            <a:r>
              <a:rPr sz="3600" b="1" spc="15" dirty="0">
                <a:latin typeface="Carlito"/>
                <a:cs typeface="Carlito"/>
              </a:rPr>
              <a:t>untuk memberikan tugas</a:t>
            </a:r>
            <a:r>
              <a:rPr sz="3600" b="1" spc="-110" dirty="0">
                <a:latin typeface="Carlito"/>
                <a:cs typeface="Carlito"/>
              </a:rPr>
              <a:t> </a:t>
            </a:r>
            <a:r>
              <a:rPr sz="3600" b="1" spc="15" dirty="0">
                <a:latin typeface="Carlito"/>
                <a:cs typeface="Carlito"/>
              </a:rPr>
              <a:t>kepada  </a:t>
            </a:r>
            <a:r>
              <a:rPr sz="3600" b="1" spc="5" dirty="0">
                <a:latin typeface="Carlito"/>
                <a:cs typeface="Carlito"/>
              </a:rPr>
              <a:t>variabel. </a:t>
            </a:r>
            <a:r>
              <a:rPr sz="3600" b="1" spc="10" dirty="0">
                <a:latin typeface="Carlito"/>
                <a:cs typeface="Carlito"/>
              </a:rPr>
              <a:t>Biasanya digunakan </a:t>
            </a:r>
            <a:r>
              <a:rPr sz="3600" b="1" spc="15" dirty="0">
                <a:latin typeface="Carlito"/>
                <a:cs typeface="Carlito"/>
              </a:rPr>
              <a:t>untuk </a:t>
            </a:r>
            <a:r>
              <a:rPr sz="3600" b="1" spc="10" dirty="0">
                <a:latin typeface="Carlito"/>
                <a:cs typeface="Carlito"/>
              </a:rPr>
              <a:t>mengisi</a:t>
            </a:r>
            <a:r>
              <a:rPr sz="3600" b="1" spc="-60" dirty="0">
                <a:latin typeface="Carlito"/>
                <a:cs typeface="Carlito"/>
              </a:rPr>
              <a:t> </a:t>
            </a:r>
            <a:r>
              <a:rPr sz="3600" b="1" spc="5" dirty="0">
                <a:latin typeface="Carlito"/>
                <a:cs typeface="Carlito"/>
              </a:rPr>
              <a:t>variabel</a:t>
            </a:r>
            <a:r>
              <a:rPr sz="3600" spc="5" dirty="0">
                <a:latin typeface="Arial" panose="020B0704020202090204"/>
                <a:cs typeface="Arial" panose="020B0704020202090204"/>
              </a:rPr>
              <a:t>.</a:t>
            </a:r>
            <a:endParaRPr sz="360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5031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0920" y="411798"/>
            <a:ext cx="15464790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FF0000"/>
                </a:solidFill>
              </a:rPr>
              <a:t>LETS </a:t>
            </a:r>
            <a:r>
              <a:rPr sz="5400" spc="-15" dirty="0">
                <a:solidFill>
                  <a:srgbClr val="FF0000"/>
                </a:solidFill>
              </a:rPr>
              <a:t>CODE </a:t>
            </a:r>
            <a:r>
              <a:rPr sz="5400" b="0" dirty="0">
                <a:latin typeface="Carlito"/>
                <a:cs typeface="Carlito"/>
              </a:rPr>
              <a:t>: </a:t>
            </a:r>
            <a:r>
              <a:rPr sz="5400" b="0" spc="-105" dirty="0">
                <a:latin typeface="Carlito"/>
                <a:cs typeface="Carlito"/>
              </a:rPr>
              <a:t>OPERATOR</a:t>
            </a:r>
            <a:r>
              <a:rPr sz="5400" b="0" spc="15" dirty="0">
                <a:latin typeface="Carlito"/>
                <a:cs typeface="Carlito"/>
              </a:rPr>
              <a:t> </a:t>
            </a:r>
            <a:r>
              <a:rPr sz="5400" b="0" spc="-5" dirty="0">
                <a:latin typeface="Carlito"/>
                <a:cs typeface="Carlito"/>
              </a:rPr>
              <a:t>PENUGASAN</a:t>
            </a:r>
            <a:endParaRPr sz="5400" b="0" spc="-5" dirty="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4963" y="2004626"/>
            <a:ext cx="16652240" cy="9283065"/>
            <a:chOff x="1144963" y="2004626"/>
            <a:chExt cx="16652240" cy="9283065"/>
          </a:xfrm>
        </p:grpSpPr>
        <p:sp>
          <p:nvSpPr>
            <p:cNvPr id="7" name="object 7"/>
            <p:cNvSpPr/>
            <p:nvPr/>
          </p:nvSpPr>
          <p:spPr>
            <a:xfrm>
              <a:off x="1144963" y="2004626"/>
              <a:ext cx="8342774" cy="92828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497822" y="2482220"/>
              <a:ext cx="5298754" cy="50951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55495"/>
            <a:chOff x="11311" y="0"/>
            <a:chExt cx="20093305" cy="20554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55495"/>
            </a:xfrm>
            <a:custGeom>
              <a:avLst/>
              <a:gdLst/>
              <a:ahLst/>
              <a:cxnLst/>
              <a:rect l="l" t="t" r="r" b="b"/>
              <a:pathLst>
                <a:path w="20093305" h="2055495">
                  <a:moveTo>
                    <a:pt x="20092788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2788" y="2054901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99185" y="319405"/>
            <a:ext cx="1157160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40" dirty="0"/>
              <a:t>3.Operator</a:t>
            </a:r>
            <a:r>
              <a:rPr sz="7250" spc="-55" dirty="0"/>
              <a:t> </a:t>
            </a:r>
            <a:r>
              <a:rPr sz="7250" spc="-25" dirty="0"/>
              <a:t>Perbandingan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39936" y="4228153"/>
          <a:ext cx="18093055" cy="4300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4530"/>
                <a:gridCol w="8517890"/>
              </a:tblGrid>
              <a:tr h="536243"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2006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38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Besar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18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Kecil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51816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L="31032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==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atau</a:t>
                      </a:r>
                      <a:r>
                        <a:rPr sz="295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===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5251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Tidak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L="31673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!=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atau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!==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L="25704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Lebih Besar 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5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L="264223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Lebih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Kecil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Sama</a:t>
                      </a:r>
                      <a:r>
                        <a:rPr sz="295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5" dirty="0">
                          <a:latin typeface="Carlito"/>
                          <a:cs typeface="Carlito"/>
                        </a:rPr>
                        <a:t>dengan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&lt;=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52070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5213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137929"/>
            <a:ext cx="18103850" cy="1685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95"/>
              </a:spcBef>
            </a:pPr>
            <a:r>
              <a:rPr sz="3600" spc="15" dirty="0">
                <a:latin typeface="Arial" panose="020B0704020202090204"/>
                <a:cs typeface="Arial" panose="020B0704020202090204"/>
              </a:rPr>
              <a:t>Operator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relasi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atau perbandingan adalah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operator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yang digunakan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untuk 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membandingkan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dua nilai. </a:t>
            </a:r>
            <a:r>
              <a:rPr sz="3600" spc="15" dirty="0">
                <a:latin typeface="Arial" panose="020B0704020202090204"/>
                <a:cs typeface="Arial" panose="020B0704020202090204"/>
              </a:rPr>
              <a:t>Operator perbandingan akan menghasilkan sebuah 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nilai  </a:t>
            </a:r>
            <a:r>
              <a:rPr sz="3600" b="1" spc="1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boolean </a:t>
            </a:r>
            <a:r>
              <a:rPr sz="3600" b="1" spc="10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true </a:t>
            </a:r>
            <a:r>
              <a:rPr sz="3600" b="1" spc="15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dan</a:t>
            </a:r>
            <a:r>
              <a:rPr sz="3600" b="1" spc="-25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 </a:t>
            </a:r>
            <a:r>
              <a:rPr sz="3600" b="1" spc="10" dirty="0">
                <a:solidFill>
                  <a:srgbClr val="00AF50"/>
                </a:solidFill>
                <a:latin typeface="Arial" panose="020B0704020202090204"/>
                <a:cs typeface="Arial" panose="020B0704020202090204"/>
              </a:rPr>
              <a:t>false</a:t>
            </a:r>
            <a:r>
              <a:rPr sz="3600" spc="10" dirty="0">
                <a:latin typeface="Arial" panose="020B0704020202090204"/>
                <a:cs typeface="Arial" panose="020B0704020202090204"/>
              </a:rPr>
              <a:t>.</a:t>
            </a:r>
            <a:endParaRPr sz="360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153" y="310302"/>
            <a:ext cx="1404048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/>
              <a:t>: </a:t>
            </a:r>
            <a:r>
              <a:rPr sz="6600" spc="-95" dirty="0"/>
              <a:t>OPERATOR</a:t>
            </a:r>
            <a:r>
              <a:rPr sz="6600" spc="-5" dirty="0"/>
              <a:t> </a:t>
            </a:r>
            <a:r>
              <a:rPr sz="6600" spc="-10" dirty="0"/>
              <a:t>PERBANDINGAN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1390043" y="1834955"/>
            <a:ext cx="15466694" cy="9401175"/>
            <a:chOff x="1390043" y="1834955"/>
            <a:chExt cx="15466694" cy="9401175"/>
          </a:xfrm>
        </p:grpSpPr>
        <p:sp>
          <p:nvSpPr>
            <p:cNvPr id="7" name="object 7"/>
            <p:cNvSpPr/>
            <p:nvPr/>
          </p:nvSpPr>
          <p:spPr>
            <a:xfrm>
              <a:off x="1390043" y="1834955"/>
              <a:ext cx="8483537" cy="9401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687173" y="3228771"/>
              <a:ext cx="5169302" cy="44136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04180" y="4223703"/>
            <a:ext cx="13973810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3105" algn="l">
              <a:lnSpc>
                <a:spcPct val="100000"/>
              </a:lnSpc>
              <a:spcBef>
                <a:spcPts val="100"/>
              </a:spcBef>
            </a:pPr>
            <a:r>
              <a:rPr lang="en-US" sz="5400" spc="-25" dirty="0"/>
              <a:t>Bab 3 </a:t>
            </a:r>
            <a:br>
              <a:rPr lang="en-US" sz="5400" spc="-25" dirty="0"/>
            </a:br>
            <a:r>
              <a:rPr sz="5400" spc="-25" dirty="0"/>
              <a:t>Variabel </a:t>
            </a:r>
            <a:r>
              <a:rPr sz="5400" spc="15" dirty="0"/>
              <a:t>dan </a:t>
            </a:r>
            <a:r>
              <a:rPr sz="5400" spc="10" dirty="0"/>
              <a:t>Tipe </a:t>
            </a:r>
            <a:r>
              <a:rPr sz="5400" spc="-20" dirty="0"/>
              <a:t>Data </a:t>
            </a:r>
            <a:r>
              <a:rPr sz="5400" spc="15" dirty="0"/>
              <a:t>dalam</a:t>
            </a:r>
            <a:r>
              <a:rPr sz="5400" spc="-5" dirty="0"/>
              <a:t> </a:t>
            </a:r>
            <a:r>
              <a:rPr sz="5400" spc="-10" dirty="0"/>
              <a:t>Javascript</a:t>
            </a:r>
            <a:endParaRPr sz="5400" spc="-10" dirty="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3948" y="267780"/>
            <a:ext cx="705802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4. </a:t>
            </a:r>
            <a:r>
              <a:rPr sz="7250" spc="-40" dirty="0"/>
              <a:t>Operator</a:t>
            </a:r>
            <a:r>
              <a:rPr sz="7250" spc="-70" dirty="0"/>
              <a:t> </a:t>
            </a:r>
            <a:r>
              <a:rPr sz="7250" spc="-15" dirty="0"/>
              <a:t>Logika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1624" y="4372583"/>
          <a:ext cx="18093055" cy="215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7845"/>
                <a:gridCol w="8664574"/>
              </a:tblGrid>
              <a:tr h="536243">
                <a:tc>
                  <a:txBody>
                    <a:bodyPr/>
                    <a:lstStyle/>
                    <a:p>
                      <a:pPr marL="330708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Operator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37592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Logika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 AND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&amp;&amp;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37655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Logika</a:t>
                      </a:r>
                      <a:r>
                        <a:rPr sz="2950" spc="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3733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||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L="322008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Negasi/kebalikan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3740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!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145051"/>
            <a:ext cx="17419320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867150" algn="l"/>
              </a:tabLst>
            </a:pPr>
            <a:r>
              <a:rPr sz="4950" b="1" spc="-10" dirty="0">
                <a:latin typeface="Carlito"/>
                <a:cs typeface="Carlito"/>
              </a:rPr>
              <a:t>Operator </a:t>
            </a:r>
            <a:r>
              <a:rPr sz="4950" b="1" spc="-5" dirty="0">
                <a:latin typeface="Carlito"/>
                <a:cs typeface="Carlito"/>
              </a:rPr>
              <a:t>logika digunakan untuk </a:t>
            </a:r>
            <a:r>
              <a:rPr sz="4950" b="1" spc="-10" dirty="0">
                <a:latin typeface="Carlito"/>
                <a:cs typeface="Carlito"/>
              </a:rPr>
              <a:t>melakukan </a:t>
            </a:r>
            <a:r>
              <a:rPr sz="4950" b="1" spc="-5" dirty="0">
                <a:latin typeface="Carlito"/>
                <a:cs typeface="Carlito"/>
              </a:rPr>
              <a:t>operasi terhadap </a:t>
            </a:r>
            <a:r>
              <a:rPr sz="4950" b="1" spc="-10" dirty="0">
                <a:latin typeface="Carlito"/>
                <a:cs typeface="Carlito"/>
              </a:rPr>
              <a:t>dua  </a:t>
            </a:r>
            <a:r>
              <a:rPr sz="4950" b="1" spc="-5" dirty="0">
                <a:latin typeface="Carlito"/>
                <a:cs typeface="Carlito"/>
              </a:rPr>
              <a:t>nilai</a:t>
            </a:r>
            <a:r>
              <a:rPr sz="4950" b="1" spc="20" dirty="0">
                <a:latin typeface="Carlito"/>
                <a:cs typeface="Carlito"/>
              </a:rPr>
              <a:t> </a:t>
            </a:r>
            <a:r>
              <a:rPr sz="4950" b="1" spc="-5" dirty="0">
                <a:solidFill>
                  <a:srgbClr val="E83D8B"/>
                </a:solidFill>
                <a:latin typeface="Carlito"/>
                <a:cs typeface="Carlito"/>
              </a:rPr>
              <a:t>Boolean.	</a:t>
            </a:r>
            <a:r>
              <a:rPr sz="4950" b="1" spc="-5" dirty="0">
                <a:solidFill>
                  <a:srgbClr val="00AF50"/>
                </a:solidFill>
                <a:latin typeface="Carlito"/>
                <a:cs typeface="Carlito"/>
              </a:rPr>
              <a:t>true dan</a:t>
            </a:r>
            <a:r>
              <a:rPr sz="4950" b="1" spc="20" dirty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sz="4950" b="1" spc="-10" dirty="0">
                <a:solidFill>
                  <a:srgbClr val="00AF50"/>
                </a:solidFill>
                <a:latin typeface="Carlito"/>
                <a:cs typeface="Carlito"/>
              </a:rPr>
              <a:t>false</a:t>
            </a:r>
            <a:endParaRPr sz="4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733" y="229824"/>
            <a:ext cx="1403858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/>
              <a:t>: </a:t>
            </a:r>
            <a:r>
              <a:rPr sz="6600" spc="-90" dirty="0"/>
              <a:t>OPERATOR</a:t>
            </a:r>
            <a:r>
              <a:rPr sz="6600" spc="-50" dirty="0"/>
              <a:t> </a:t>
            </a:r>
            <a:r>
              <a:rPr sz="6600" spc="-10" dirty="0"/>
              <a:t>PERBANDINGAN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737753" y="2097633"/>
            <a:ext cx="8289987" cy="8007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78209" y="2782600"/>
            <a:ext cx="5203236" cy="3118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413152"/>
            <a:ext cx="7433309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5. </a:t>
            </a:r>
            <a:r>
              <a:rPr sz="7250" spc="-40" dirty="0"/>
              <a:t>Operator</a:t>
            </a:r>
            <a:r>
              <a:rPr sz="7250" spc="-55" dirty="0"/>
              <a:t> </a:t>
            </a:r>
            <a:r>
              <a:rPr sz="7250" dirty="0"/>
              <a:t>Bitwise</a:t>
            </a:r>
            <a:endParaRPr sz="725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05718" y="4251718"/>
          <a:ext cx="18093055" cy="4836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2910"/>
                <a:gridCol w="8779510"/>
              </a:tblGrid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10" dirty="0">
                          <a:latin typeface="Carlito"/>
                          <a:cs typeface="Carlito"/>
                        </a:rPr>
                        <a:t>Nama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b="1" spc="5" dirty="0">
                          <a:latin typeface="Carlito"/>
                          <a:cs typeface="Carlito"/>
                        </a:rPr>
                        <a:t>Simbol di</a:t>
                      </a:r>
                      <a:r>
                        <a:rPr sz="2950" b="1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b="1" spc="-15" dirty="0">
                          <a:latin typeface="Carlito"/>
                          <a:cs typeface="Carlito"/>
                        </a:rPr>
                        <a:t>Java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AND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78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&amp;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T w="12700">
                      <a:solidFill>
                        <a:srgbClr val="4AACC5"/>
                      </a:solidFill>
                      <a:prstDash val="solid"/>
                    </a:lnT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10" dirty="0">
                          <a:latin typeface="Carlito"/>
                          <a:cs typeface="Carlito"/>
                        </a:rPr>
                        <a:t>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781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|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603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20" dirty="0">
                          <a:latin typeface="Carlito"/>
                          <a:cs typeface="Carlito"/>
                        </a:rPr>
                        <a:t>XOR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6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^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6035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10" dirty="0">
                          <a:latin typeface="Carlito"/>
                          <a:cs typeface="Carlito"/>
                        </a:rPr>
                        <a:t>Negasi/kebalikan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6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~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5" dirty="0">
                          <a:latin typeface="Carlito"/>
                          <a:cs typeface="Carlito"/>
                        </a:rPr>
                        <a:t>Left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5971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Right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  <a:tc>
                  <a:txBody>
                    <a:bodyPr/>
                    <a:lstStyle/>
                    <a:p>
                      <a:pPr marR="25844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/>
                </a:tc>
              </a:tr>
              <a:tr h="536243">
                <a:tc>
                  <a:txBody>
                    <a:bodyPr/>
                    <a:lstStyle/>
                    <a:p>
                      <a:pPr marR="25908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spc="-5" dirty="0">
                          <a:latin typeface="Carlito"/>
                          <a:cs typeface="Carlito"/>
                        </a:rPr>
                        <a:t>Left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r>
                        <a:rPr sz="295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(unsigned)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&lt;&lt;&lt;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solidFill>
                      <a:srgbClr val="DAEEF3"/>
                    </a:solidFill>
                  </a:tcPr>
                </a:tc>
              </a:tr>
              <a:tr h="536243"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Right </a:t>
                      </a:r>
                      <a:r>
                        <a:rPr sz="2950" spc="5" dirty="0">
                          <a:latin typeface="Carlito"/>
                          <a:cs typeface="Carlito"/>
                        </a:rPr>
                        <a:t>Shift</a:t>
                      </a:r>
                      <a:r>
                        <a:rPr sz="2950" spc="-3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950" dirty="0">
                          <a:latin typeface="Carlito"/>
                          <a:cs typeface="Carlito"/>
                        </a:rPr>
                        <a:t>(unsigned)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7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950" dirty="0">
                          <a:latin typeface="Carlito"/>
                          <a:cs typeface="Carlito"/>
                        </a:rPr>
                        <a:t>&gt;&gt;&gt;</a:t>
                      </a:r>
                      <a:endParaRPr sz="2950">
                        <a:latin typeface="Carlito"/>
                        <a:cs typeface="Carlito"/>
                      </a:endParaRPr>
                    </a:p>
                  </a:txBody>
                  <a:tcPr marL="0" marR="0" marT="20955" marB="0">
                    <a:lnB w="12700">
                      <a:solidFill>
                        <a:srgbClr val="4AACC5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7956" y="2245597"/>
            <a:ext cx="16774160" cy="138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Operator bitwise merupkan operator yang digunakan untuk</a:t>
            </a:r>
            <a:r>
              <a:rPr sz="4450" spc="-8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operasi  berdasarkan bit</a:t>
            </a:r>
            <a:r>
              <a:rPr sz="4450" spc="-15" dirty="0"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latin typeface="Arial" panose="020B0704020202090204"/>
                <a:cs typeface="Arial" panose="020B0704020202090204"/>
              </a:rPr>
              <a:t>(biner).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0866" y="318053"/>
            <a:ext cx="1230058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/>
              <a:t>: </a:t>
            </a:r>
            <a:r>
              <a:rPr sz="7250" spc="-100" dirty="0"/>
              <a:t>OPERATOR</a:t>
            </a:r>
            <a:r>
              <a:rPr sz="7250" spc="-5" dirty="0"/>
              <a:t> </a:t>
            </a:r>
            <a:r>
              <a:rPr sz="7250" dirty="0"/>
              <a:t>BITWISE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987860" y="2054900"/>
            <a:ext cx="7833761" cy="925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23075" y="2949757"/>
            <a:ext cx="5274875" cy="4568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03" y="1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20092785" y="0"/>
                  </a:moveTo>
                  <a:lnTo>
                    <a:pt x="0" y="0"/>
                  </a:lnTo>
                  <a:lnTo>
                    <a:pt x="0" y="1959381"/>
                  </a:lnTo>
                  <a:lnTo>
                    <a:pt x="0" y="2004631"/>
                  </a:lnTo>
                  <a:lnTo>
                    <a:pt x="20092785" y="2004631"/>
                  </a:lnTo>
                  <a:lnTo>
                    <a:pt x="20092785" y="1959381"/>
                  </a:lnTo>
                  <a:lnTo>
                    <a:pt x="20092785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3926" y="216837"/>
            <a:ext cx="7509509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dirty="0"/>
              <a:t>6. </a:t>
            </a:r>
            <a:r>
              <a:rPr sz="7250" spc="-40" dirty="0"/>
              <a:t>Operator</a:t>
            </a:r>
            <a:r>
              <a:rPr sz="7250" spc="-30" dirty="0"/>
              <a:t> </a:t>
            </a:r>
            <a:r>
              <a:rPr sz="7250" spc="-90" dirty="0"/>
              <a:t>Ternary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1071899" y="5045256"/>
            <a:ext cx="11406135" cy="914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11740" y="1959382"/>
            <a:ext cx="18749645" cy="2512695"/>
          </a:xfrm>
          <a:custGeom>
            <a:avLst/>
            <a:gdLst/>
            <a:ahLst/>
            <a:cxnLst/>
            <a:rect l="l" t="t" r="r" b="b"/>
            <a:pathLst>
              <a:path w="18749645" h="2512695">
                <a:moveTo>
                  <a:pt x="18749247" y="0"/>
                </a:moveTo>
                <a:lnTo>
                  <a:pt x="0" y="0"/>
                </a:lnTo>
                <a:lnTo>
                  <a:pt x="0" y="2512384"/>
                </a:lnTo>
                <a:lnTo>
                  <a:pt x="18749247" y="2512384"/>
                </a:lnTo>
                <a:lnTo>
                  <a:pt x="18749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73926" y="1963754"/>
            <a:ext cx="18377535" cy="243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50" b="1" spc="-5" dirty="0">
                <a:latin typeface="Carlito"/>
                <a:cs typeface="Carlito"/>
              </a:rPr>
              <a:t>Jika </a:t>
            </a:r>
            <a:r>
              <a:rPr sz="3950" b="1" dirty="0">
                <a:latin typeface="Carlito"/>
                <a:cs typeface="Carlito"/>
              </a:rPr>
              <a:t>Operator-operator sebelumnya hanya dua bagian saja, yaitu: bagian kiri dan kanan.  Atau biasa disebut operator</a:t>
            </a:r>
            <a:r>
              <a:rPr sz="3950" b="1" spc="-10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binary.</a:t>
            </a:r>
            <a:endParaRPr sz="3950">
              <a:latin typeface="Carlito"/>
              <a:cs typeface="Carlito"/>
            </a:endParaRPr>
          </a:p>
          <a:p>
            <a:pPr marL="12700" marR="1809750">
              <a:lnSpc>
                <a:spcPct val="100000"/>
              </a:lnSpc>
            </a:pPr>
            <a:r>
              <a:rPr sz="3950" b="1" dirty="0">
                <a:latin typeface="Carlito"/>
                <a:cs typeface="Carlito"/>
              </a:rPr>
              <a:t>Sedangkan </a:t>
            </a:r>
            <a:r>
              <a:rPr sz="3950" b="1" spc="-5" dirty="0">
                <a:latin typeface="Carlito"/>
                <a:cs typeface="Carlito"/>
              </a:rPr>
              <a:t>Operator </a:t>
            </a:r>
            <a:r>
              <a:rPr sz="3950" b="1" dirty="0">
                <a:latin typeface="Carlito"/>
                <a:cs typeface="Carlito"/>
              </a:rPr>
              <a:t>ternary merupakan operator yang teridiri dari </a:t>
            </a:r>
            <a:r>
              <a:rPr sz="3950" b="1" dirty="0">
                <a:solidFill>
                  <a:srgbClr val="FF0000"/>
                </a:solidFill>
                <a:latin typeface="Carlito"/>
                <a:cs typeface="Carlito"/>
              </a:rPr>
              <a:t>tiga bagian.  </a:t>
            </a:r>
            <a:r>
              <a:rPr sz="3950" b="1" dirty="0">
                <a:latin typeface="Carlito"/>
                <a:cs typeface="Carlito"/>
              </a:rPr>
              <a:t>Operator trinary terdiri dari </a:t>
            </a:r>
            <a:r>
              <a:rPr sz="3950" b="1" dirty="0">
                <a:solidFill>
                  <a:srgbClr val="006FC0"/>
                </a:solidFill>
                <a:latin typeface="Carlito"/>
                <a:cs typeface="Carlito"/>
              </a:rPr>
              <a:t>bagian kiri, tengah, dan kanan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1496" y="6488682"/>
            <a:ext cx="11757179" cy="942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56500" y="8120002"/>
            <a:ext cx="5946331" cy="23094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5536" y="388959"/>
            <a:ext cx="1268539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00" dirty="0">
                <a:solidFill>
                  <a:srgbClr val="000000"/>
                </a:solidFill>
              </a:rPr>
              <a:t>OPERATOR</a:t>
            </a:r>
            <a:r>
              <a:rPr sz="7250" spc="-5" dirty="0">
                <a:solidFill>
                  <a:srgbClr val="000000"/>
                </a:solidFill>
              </a:rPr>
              <a:t> </a:t>
            </a:r>
            <a:r>
              <a:rPr sz="7250" spc="-20" dirty="0">
                <a:solidFill>
                  <a:srgbClr val="000000"/>
                </a:solidFill>
              </a:rPr>
              <a:t>TERNARY</a:t>
            </a:r>
            <a:endParaRPr sz="7250"/>
          </a:p>
        </p:txBody>
      </p:sp>
      <p:grpSp>
        <p:nvGrpSpPr>
          <p:cNvPr id="6" name="object 6"/>
          <p:cNvGrpSpPr/>
          <p:nvPr/>
        </p:nvGrpSpPr>
        <p:grpSpPr>
          <a:xfrm>
            <a:off x="368248" y="2161731"/>
            <a:ext cx="19736435" cy="5474970"/>
            <a:chOff x="368248" y="2161731"/>
            <a:chExt cx="19736435" cy="5474970"/>
          </a:xfrm>
        </p:grpSpPr>
        <p:sp>
          <p:nvSpPr>
            <p:cNvPr id="7" name="object 7"/>
            <p:cNvSpPr/>
            <p:nvPr/>
          </p:nvSpPr>
          <p:spPr>
            <a:xfrm>
              <a:off x="368248" y="2161731"/>
              <a:ext cx="9683801" cy="547471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535496" y="3094291"/>
              <a:ext cx="10568603" cy="41010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36030" y="4050665"/>
            <a:ext cx="12970510" cy="289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5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15" dirty="0"/>
              <a:t>6 </a:t>
            </a:r>
            <a:r>
              <a:rPr sz="5900" spc="10" dirty="0"/>
              <a:t>PERCABANGAN </a:t>
            </a:r>
            <a:r>
              <a:rPr sz="5900" spc="-5" dirty="0"/>
              <a:t>DALAM</a:t>
            </a:r>
            <a:r>
              <a:rPr sz="5900" spc="-60" dirty="0"/>
              <a:t> 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4997" y="133615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6 </a:t>
            </a: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35" dirty="0">
                <a:solidFill>
                  <a:srgbClr val="FFFFFF"/>
                </a:solidFill>
                <a:latin typeface="Carlito"/>
                <a:cs typeface="Carlito"/>
              </a:rPr>
              <a:t>Percabangan </a:t>
            </a: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884" y="2533157"/>
            <a:ext cx="445643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1. Percabangan</a:t>
            </a:r>
            <a:r>
              <a:rPr sz="4450" spc="-10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if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9266" y="4336634"/>
            <a:ext cx="11529980" cy="19537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740062" y="3139996"/>
            <a:ext cx="6681893" cy="5239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170920"/>
            <a:chOff x="11311" y="70381"/>
            <a:chExt cx="20093305" cy="11170920"/>
          </a:xfrm>
        </p:grpSpPr>
        <p:sp>
          <p:nvSpPr>
            <p:cNvPr id="3" name="object 3"/>
            <p:cNvSpPr/>
            <p:nvPr/>
          </p:nvSpPr>
          <p:spPr>
            <a:xfrm>
              <a:off x="11311" y="2004627"/>
              <a:ext cx="20093305" cy="9236710"/>
            </a:xfrm>
            <a:custGeom>
              <a:avLst/>
              <a:gdLst/>
              <a:ahLst/>
              <a:cxnLst/>
              <a:rect l="l" t="t" r="r" b="b"/>
              <a:pathLst>
                <a:path w="20093305" h="9236710">
                  <a:moveTo>
                    <a:pt x="20092788" y="0"/>
                  </a:moveTo>
                  <a:lnTo>
                    <a:pt x="0" y="0"/>
                  </a:lnTo>
                  <a:lnTo>
                    <a:pt x="0" y="9236373"/>
                  </a:lnTo>
                  <a:lnTo>
                    <a:pt x="20092788" y="9236373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97087" y="2563913"/>
              <a:ext cx="11620561" cy="699043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54168" y="437241"/>
            <a:ext cx="1157033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5" dirty="0">
                <a:solidFill>
                  <a:srgbClr val="000000"/>
                </a:solidFill>
              </a:rPr>
              <a:t>PERCABANGAN</a:t>
            </a:r>
            <a:r>
              <a:rPr sz="7250" spc="40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IF</a:t>
            </a:r>
            <a:endParaRPr sz="72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0915" y="373353"/>
            <a:ext cx="1272857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</a:t>
            </a:r>
            <a:r>
              <a:rPr sz="6600" spc="-2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IF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789712" y="3879804"/>
            <a:ext cx="7024369" cy="2839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651729" y="3042273"/>
            <a:ext cx="5957538" cy="316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07613" y="5655691"/>
            <a:ext cx="7791029" cy="2064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523875"/>
            <a:ext cx="1106297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0" dirty="0"/>
              <a:t>Variabel </a:t>
            </a:r>
            <a:r>
              <a:rPr sz="6600" dirty="0"/>
              <a:t>dalam</a:t>
            </a:r>
            <a:r>
              <a:rPr sz="6600" spc="-2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1737858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67956" y="2622119"/>
            <a:ext cx="1721993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b="1" spc="-30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spc="10" dirty="0">
                <a:latin typeface="Carlito"/>
                <a:cs typeface="Carlito"/>
              </a:rPr>
              <a:t>nama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-5" dirty="0">
                <a:latin typeface="Carlito"/>
                <a:cs typeface="Carlito"/>
              </a:rPr>
              <a:t>mewakili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dirty="0">
                <a:latin typeface="Carlito"/>
                <a:cs typeface="Carlito"/>
              </a:rPr>
              <a:t>nilai.  </a:t>
            </a:r>
            <a:r>
              <a:rPr sz="5250" spc="-30" dirty="0"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dirty="0">
                <a:latin typeface="Carlito"/>
                <a:cs typeface="Carlito"/>
              </a:rPr>
              <a:t>diisi </a:t>
            </a:r>
            <a:r>
              <a:rPr sz="5250" spc="-10" dirty="0">
                <a:latin typeface="Carlito"/>
                <a:cs typeface="Carlito"/>
              </a:rPr>
              <a:t>dengan berbagai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macam nilai </a:t>
            </a:r>
            <a:r>
              <a:rPr sz="5250" spc="5" dirty="0">
                <a:latin typeface="Carlito"/>
                <a:cs typeface="Carlito"/>
              </a:rPr>
              <a:t>seperti </a:t>
            </a:r>
            <a:r>
              <a:rPr sz="5250" spc="-5" dirty="0">
                <a:latin typeface="Carlito"/>
                <a:cs typeface="Carlito"/>
              </a:rPr>
              <a:t>string  </a:t>
            </a:r>
            <a:r>
              <a:rPr sz="5250" spc="-10" dirty="0">
                <a:latin typeface="Carlito"/>
                <a:cs typeface="Carlito"/>
              </a:rPr>
              <a:t>(teks), </a:t>
            </a:r>
            <a:r>
              <a:rPr sz="5250" spc="10" dirty="0">
                <a:latin typeface="Carlito"/>
                <a:cs typeface="Carlito"/>
              </a:rPr>
              <a:t>number </a:t>
            </a:r>
            <a:r>
              <a:rPr sz="5250" dirty="0">
                <a:latin typeface="Carlito"/>
                <a:cs typeface="Carlito"/>
              </a:rPr>
              <a:t>(angka), </a:t>
            </a:r>
            <a:r>
              <a:rPr sz="5250" spc="5" dirty="0">
                <a:latin typeface="Carlito"/>
                <a:cs typeface="Carlito"/>
              </a:rPr>
              <a:t>objek, </a:t>
            </a:r>
            <a:r>
              <a:rPr sz="5250" spc="-95" dirty="0">
                <a:latin typeface="Carlito"/>
                <a:cs typeface="Carlito"/>
              </a:rPr>
              <a:t>array, </a:t>
            </a:r>
            <a:r>
              <a:rPr sz="5250" spc="10" dirty="0">
                <a:latin typeface="Carlito"/>
                <a:cs typeface="Carlito"/>
              </a:rPr>
              <a:t>dan</a:t>
            </a:r>
            <a:r>
              <a:rPr sz="5250" spc="204" dirty="0">
                <a:latin typeface="Carlito"/>
                <a:cs typeface="Carlito"/>
              </a:rPr>
              <a:t> </a:t>
            </a:r>
            <a:r>
              <a:rPr sz="5250" spc="-20" dirty="0">
                <a:latin typeface="Carlito"/>
                <a:cs typeface="Carlito"/>
              </a:rPr>
              <a:t>sebagainya.</a:t>
            </a:r>
            <a:endParaRPr sz="5250">
              <a:latin typeface="Carlito"/>
              <a:cs typeface="Carlito"/>
            </a:endParaRPr>
          </a:p>
          <a:p>
            <a:pPr marL="577850" marR="240157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spc="-20" dirty="0">
                <a:latin typeface="Carlito"/>
                <a:cs typeface="Carlito"/>
              </a:rPr>
              <a:t>ibaratkan,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itu seperti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wadah </a:t>
            </a:r>
            <a:r>
              <a:rPr sz="5250" dirty="0">
                <a:latin typeface="Carlito"/>
                <a:cs typeface="Carlito"/>
              </a:rPr>
              <a:t>untuk  menyimpan</a:t>
            </a:r>
            <a:r>
              <a:rPr sz="5250" spc="15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sesuatu.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8070" y="10421620"/>
            <a:ext cx="7475220" cy="519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9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3300" spc="-10" dirty="0">
                <a:latin typeface="Carlito"/>
                <a:cs typeface="Carlito"/>
              </a:rPr>
              <a:t>Sumber </a:t>
            </a:r>
            <a:r>
              <a:rPr sz="3300" spc="-5" dirty="0">
                <a:latin typeface="Carlito"/>
                <a:cs typeface="Carlito"/>
              </a:rPr>
              <a:t>:</a:t>
            </a:r>
            <a:r>
              <a:rPr sz="3300" spc="-10" dirty="0">
                <a:latin typeface="Carlito"/>
                <a:cs typeface="Carlito"/>
              </a:rPr>
              <a:t> </a:t>
            </a:r>
            <a:r>
              <a:rPr sz="3300" spc="-20" dirty="0">
                <a:latin typeface="Carlito"/>
                <a:cs typeface="Carlito"/>
              </a:rPr>
              <a:t>petanikode.com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15093" y="6830819"/>
            <a:ext cx="8757524" cy="3682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7956" y="380475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6 </a:t>
            </a: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35" dirty="0">
                <a:solidFill>
                  <a:srgbClr val="FFFFFF"/>
                </a:solidFill>
                <a:latin typeface="Carlito"/>
                <a:cs typeface="Carlito"/>
              </a:rPr>
              <a:t>Percabangan </a:t>
            </a:r>
            <a:r>
              <a:rPr sz="6600" b="1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9884" y="2533157"/>
            <a:ext cx="596582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 if /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else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400" y="4168873"/>
            <a:ext cx="8695427" cy="20942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767567" y="3266022"/>
            <a:ext cx="6399171" cy="565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1218" y="558419"/>
            <a:ext cx="1350391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/>
              <a:t>: </a:t>
            </a:r>
            <a:r>
              <a:rPr sz="7250" spc="-15" dirty="0"/>
              <a:t>PERCABANGAN </a:t>
            </a:r>
            <a:r>
              <a:rPr sz="7250" dirty="0"/>
              <a:t>IF</a:t>
            </a:r>
            <a:r>
              <a:rPr sz="7250" spc="70" dirty="0"/>
              <a:t> </a:t>
            </a:r>
            <a:r>
              <a:rPr sz="7250" dirty="0"/>
              <a:t>ELSE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1005456" y="2639323"/>
            <a:ext cx="10730732" cy="6957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60908" y="33934"/>
              <a:ext cx="1932989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9229" y="407811"/>
            <a:ext cx="144875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</a:t>
            </a:r>
            <a:r>
              <a:rPr sz="6600" spc="-1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ELSE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137422" y="2639323"/>
            <a:ext cx="8465942" cy="3359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96000" y="3096552"/>
            <a:ext cx="5499050" cy="1099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10887" y="5781373"/>
            <a:ext cx="5592850" cy="9174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93696"/>
            <a:ext cx="20093305" cy="8947785"/>
          </a:xfrm>
          <a:custGeom>
            <a:avLst/>
            <a:gdLst/>
            <a:ahLst/>
            <a:cxnLst/>
            <a:rect l="l" t="t" r="r" b="b"/>
            <a:pathLst>
              <a:path w="20093305" h="8947785">
                <a:moveTo>
                  <a:pt x="20092788" y="0"/>
                </a:moveTo>
                <a:lnTo>
                  <a:pt x="0" y="0"/>
                </a:lnTo>
                <a:lnTo>
                  <a:pt x="0" y="8947304"/>
                </a:lnTo>
                <a:lnTo>
                  <a:pt x="20092788" y="8947304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9884" y="797949"/>
            <a:ext cx="10798810" cy="843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b="1" spc="5" dirty="0">
                <a:latin typeface="Carlito"/>
                <a:cs typeface="Carlito"/>
              </a:rPr>
              <a:t>6 </a:t>
            </a:r>
            <a:r>
              <a:rPr sz="5350" b="1" spc="-5" dirty="0">
                <a:latin typeface="Carlito"/>
                <a:cs typeface="Carlito"/>
              </a:rPr>
              <a:t>Bentuk </a:t>
            </a:r>
            <a:r>
              <a:rPr sz="5350" b="1" spc="-20" dirty="0">
                <a:latin typeface="Carlito"/>
                <a:cs typeface="Carlito"/>
              </a:rPr>
              <a:t>Percabangan </a:t>
            </a:r>
            <a:r>
              <a:rPr sz="5350" b="1" spc="5" dirty="0">
                <a:latin typeface="Carlito"/>
                <a:cs typeface="Carlito"/>
              </a:rPr>
              <a:t>pada</a:t>
            </a:r>
            <a:r>
              <a:rPr sz="5350" b="1" spc="-40" dirty="0">
                <a:latin typeface="Carlito"/>
                <a:cs typeface="Carlito"/>
              </a:rPr>
              <a:t> </a:t>
            </a:r>
            <a:r>
              <a:rPr sz="5350" b="1" spc="-15" dirty="0">
                <a:latin typeface="Carlito"/>
                <a:cs typeface="Carlito"/>
              </a:rPr>
              <a:t>Javascript</a:t>
            </a:r>
            <a:endParaRPr sz="53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3710" y="2835386"/>
            <a:ext cx="745045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7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3. Percabangan if / else /</a:t>
            </a:r>
            <a:r>
              <a:rPr sz="4450" spc="-7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if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641099" y="0"/>
            <a:ext cx="7450455" cy="11311890"/>
            <a:chOff x="12641099" y="0"/>
            <a:chExt cx="7450455" cy="11311890"/>
          </a:xfrm>
        </p:grpSpPr>
        <p:sp>
          <p:nvSpPr>
            <p:cNvPr id="6" name="object 6"/>
            <p:cNvSpPr/>
            <p:nvPr/>
          </p:nvSpPr>
          <p:spPr>
            <a:xfrm>
              <a:off x="12641099" y="0"/>
              <a:ext cx="7450431" cy="1131138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493683" y="197320"/>
              <a:ext cx="1932989" cy="17733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1809" y="273121"/>
            <a:ext cx="141795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15" dirty="0">
                <a:solidFill>
                  <a:srgbClr val="000000"/>
                </a:solidFill>
              </a:rPr>
              <a:t>PERCABANGAN </a:t>
            </a:r>
            <a:r>
              <a:rPr sz="7250" dirty="0">
                <a:solidFill>
                  <a:srgbClr val="000000"/>
                </a:solidFill>
              </a:rPr>
              <a:t>IF ELSE</a:t>
            </a:r>
            <a:r>
              <a:rPr sz="7250" spc="70" dirty="0">
                <a:solidFill>
                  <a:srgbClr val="000000"/>
                </a:solidFill>
              </a:rPr>
              <a:t> </a:t>
            </a:r>
            <a:r>
              <a:rPr sz="7250" dirty="0">
                <a:solidFill>
                  <a:srgbClr val="000000"/>
                </a:solidFill>
              </a:rPr>
              <a:t>2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5219575" y="2004628"/>
            <a:ext cx="9676260" cy="9108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162986"/>
            <a:ext cx="20093305" cy="9078595"/>
            <a:chOff x="11311" y="2162986"/>
            <a:chExt cx="20093305" cy="9078595"/>
          </a:xfrm>
        </p:grpSpPr>
        <p:sp>
          <p:nvSpPr>
            <p:cNvPr id="3" name="object 3"/>
            <p:cNvSpPr/>
            <p:nvPr/>
          </p:nvSpPr>
          <p:spPr>
            <a:xfrm>
              <a:off x="11311" y="2162986"/>
              <a:ext cx="20093305" cy="9078595"/>
            </a:xfrm>
            <a:custGeom>
              <a:avLst/>
              <a:gdLst/>
              <a:ahLst/>
              <a:cxnLst/>
              <a:rect l="l" t="t" r="r" b="b"/>
              <a:pathLst>
                <a:path w="20093305" h="9078595">
                  <a:moveTo>
                    <a:pt x="20092788" y="0"/>
                  </a:moveTo>
                  <a:lnTo>
                    <a:pt x="0" y="0"/>
                  </a:lnTo>
                  <a:lnTo>
                    <a:pt x="0" y="9078014"/>
                  </a:lnTo>
                  <a:lnTo>
                    <a:pt x="20092788" y="9078014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5456" y="2604132"/>
              <a:ext cx="9148395" cy="399417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2584543" y="2881889"/>
              <a:ext cx="4108546" cy="24583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095" y="650649"/>
            <a:ext cx="155486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 -</a:t>
            </a:r>
            <a:r>
              <a:rPr sz="6600" spc="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2</a:t>
            </a:r>
            <a:endParaRPr sz="6600"/>
          </a:p>
        </p:txBody>
      </p:sp>
      <p:sp>
        <p:nvSpPr>
          <p:cNvPr id="7" name="object 7"/>
          <p:cNvSpPr/>
          <p:nvPr/>
        </p:nvSpPr>
        <p:spPr>
          <a:xfrm>
            <a:off x="16474402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004628"/>
              <a:ext cx="20093305" cy="9307195"/>
            </a:xfrm>
            <a:custGeom>
              <a:avLst/>
              <a:gdLst/>
              <a:ahLst/>
              <a:cxnLst/>
              <a:rect l="l" t="t" r="r" b="b"/>
              <a:pathLst>
                <a:path w="20093305" h="9307195">
                  <a:moveTo>
                    <a:pt x="20092787" y="0"/>
                  </a:moveTo>
                  <a:lnTo>
                    <a:pt x="0" y="0"/>
                  </a:lnTo>
                  <a:lnTo>
                    <a:pt x="0" y="9306751"/>
                  </a:lnTo>
                  <a:lnTo>
                    <a:pt x="20092787" y="9306751"/>
                  </a:lnTo>
                  <a:lnTo>
                    <a:pt x="20092787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00888" y="2136593"/>
              <a:ext cx="9011402" cy="917478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826332"/>
            <a:ext cx="1289939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</a:t>
            </a:r>
            <a:r>
              <a:rPr sz="6600" spc="-2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3</a:t>
            </a:r>
            <a:endParaRPr sz="6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37685"/>
            <a:ext cx="20092035" cy="8853170"/>
          </a:xfrm>
          <a:custGeom>
            <a:avLst/>
            <a:gdLst/>
            <a:ahLst/>
            <a:cxnLst/>
            <a:rect l="l" t="t" r="r" b="b"/>
            <a:pathLst>
              <a:path w="20092035" h="8853170">
                <a:moveTo>
                  <a:pt x="20091531" y="0"/>
                </a:moveTo>
                <a:lnTo>
                  <a:pt x="0" y="0"/>
                </a:lnTo>
                <a:lnTo>
                  <a:pt x="0" y="8853043"/>
                </a:lnTo>
                <a:lnTo>
                  <a:pt x="20091531" y="8853043"/>
                </a:lnTo>
                <a:lnTo>
                  <a:pt x="20091531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730794" y="154588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1809" y="494531"/>
            <a:ext cx="1554861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HASIL </a:t>
            </a:r>
            <a:r>
              <a:rPr sz="6600" spc="-1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IF ELSE -</a:t>
            </a:r>
            <a:r>
              <a:rPr sz="6600" spc="-10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3</a:t>
            </a:r>
            <a:endParaRPr sz="6600"/>
          </a:p>
        </p:txBody>
      </p:sp>
      <p:sp>
        <p:nvSpPr>
          <p:cNvPr id="5" name="object 5"/>
          <p:cNvSpPr/>
          <p:nvPr/>
        </p:nvSpPr>
        <p:spPr>
          <a:xfrm>
            <a:off x="1005456" y="2604131"/>
            <a:ext cx="9148395" cy="399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84542" y="2881889"/>
            <a:ext cx="4108546" cy="2458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253477"/>
            <a:ext cx="20093305" cy="8987790"/>
          </a:xfrm>
          <a:custGeom>
            <a:avLst/>
            <a:gdLst/>
            <a:ahLst/>
            <a:cxnLst/>
            <a:rect l="l" t="t" r="r" b="b"/>
            <a:pathLst>
              <a:path w="20093305" h="8987790">
                <a:moveTo>
                  <a:pt x="20092788" y="0"/>
                </a:moveTo>
                <a:lnTo>
                  <a:pt x="0" y="0"/>
                </a:lnTo>
                <a:lnTo>
                  <a:pt x="0" y="8987523"/>
                </a:lnTo>
                <a:lnTo>
                  <a:pt x="20092788" y="8987523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67956" y="738354"/>
            <a:ext cx="132721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dirty="0">
                <a:latin typeface="Carlito"/>
                <a:cs typeface="Carlito"/>
              </a:rPr>
              <a:t>6 </a:t>
            </a:r>
            <a:r>
              <a:rPr sz="6600" b="1" spc="-10" dirty="0">
                <a:latin typeface="Carlito"/>
                <a:cs typeface="Carlito"/>
              </a:rPr>
              <a:t>Bentuk </a:t>
            </a:r>
            <a:r>
              <a:rPr sz="6600" b="1" spc="-35" dirty="0">
                <a:latin typeface="Carlito"/>
                <a:cs typeface="Carlito"/>
              </a:rPr>
              <a:t>Percabangan </a:t>
            </a:r>
            <a:r>
              <a:rPr sz="6600" b="1" dirty="0">
                <a:latin typeface="Carlito"/>
                <a:cs typeface="Carlito"/>
              </a:rPr>
              <a:t>pada</a:t>
            </a:r>
            <a:r>
              <a:rPr sz="6600" b="1" spc="-100" dirty="0">
                <a:latin typeface="Carlito"/>
                <a:cs typeface="Carlito"/>
              </a:rPr>
              <a:t> </a:t>
            </a:r>
            <a:r>
              <a:rPr sz="6600" b="1" spc="-25" dirty="0"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426" y="2519924"/>
            <a:ext cx="1874964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69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4.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switch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73306" y="3961498"/>
            <a:ext cx="12741910" cy="4999990"/>
            <a:chOff x="3373306" y="3961498"/>
            <a:chExt cx="12741910" cy="4999990"/>
          </a:xfrm>
        </p:grpSpPr>
        <p:sp>
          <p:nvSpPr>
            <p:cNvPr id="6" name="object 6"/>
            <p:cNvSpPr/>
            <p:nvPr/>
          </p:nvSpPr>
          <p:spPr>
            <a:xfrm>
              <a:off x="3373306" y="3961498"/>
              <a:ext cx="4891545" cy="499963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162649" y="3961498"/>
              <a:ext cx="5952301" cy="49996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054"/>
            <a:ext cx="20092035" cy="2055495"/>
            <a:chOff x="0" y="10054"/>
            <a:chExt cx="20092035" cy="2055495"/>
          </a:xfrm>
        </p:grpSpPr>
        <p:sp>
          <p:nvSpPr>
            <p:cNvPr id="3" name="object 3"/>
            <p:cNvSpPr/>
            <p:nvPr/>
          </p:nvSpPr>
          <p:spPr>
            <a:xfrm>
              <a:off x="0" y="10054"/>
              <a:ext cx="20092035" cy="2055495"/>
            </a:xfrm>
            <a:custGeom>
              <a:avLst/>
              <a:gdLst/>
              <a:ahLst/>
              <a:cxnLst/>
              <a:rect l="l" t="t" r="r" b="b"/>
              <a:pathLst>
                <a:path w="20092035" h="2055495">
                  <a:moveTo>
                    <a:pt x="20091531" y="0"/>
                  </a:moveTo>
                  <a:lnTo>
                    <a:pt x="0" y="0"/>
                  </a:lnTo>
                  <a:lnTo>
                    <a:pt x="0" y="2054901"/>
                  </a:lnTo>
                  <a:lnTo>
                    <a:pt x="20091531" y="2054901"/>
                  </a:lnTo>
                  <a:lnTo>
                    <a:pt x="20091531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9796" y="373353"/>
            <a:ext cx="1265618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15" dirty="0">
                <a:solidFill>
                  <a:srgbClr val="000000"/>
                </a:solidFill>
              </a:rPr>
              <a:t>PERCABANGAN</a:t>
            </a:r>
            <a:r>
              <a:rPr sz="6600" spc="-30" dirty="0">
                <a:solidFill>
                  <a:srgbClr val="000000"/>
                </a:solidFill>
              </a:rPr>
              <a:t> </a:t>
            </a:r>
            <a:r>
              <a:rPr sz="6600" spc="-40" dirty="0">
                <a:solidFill>
                  <a:srgbClr val="000000"/>
                </a:solidFill>
              </a:rPr>
              <a:t>SWITCH</a:t>
            </a:r>
            <a:endParaRPr sz="6600"/>
          </a:p>
        </p:txBody>
      </p:sp>
      <p:grpSp>
        <p:nvGrpSpPr>
          <p:cNvPr id="6" name="object 6"/>
          <p:cNvGrpSpPr/>
          <p:nvPr/>
        </p:nvGrpSpPr>
        <p:grpSpPr>
          <a:xfrm>
            <a:off x="217429" y="2793912"/>
            <a:ext cx="19886930" cy="6259195"/>
            <a:chOff x="217429" y="2793912"/>
            <a:chExt cx="19886930" cy="6259195"/>
          </a:xfrm>
        </p:grpSpPr>
        <p:sp>
          <p:nvSpPr>
            <p:cNvPr id="7" name="object 7"/>
            <p:cNvSpPr/>
            <p:nvPr/>
          </p:nvSpPr>
          <p:spPr>
            <a:xfrm>
              <a:off x="217429" y="2793912"/>
              <a:ext cx="11076358" cy="62589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293788" y="3028937"/>
              <a:ext cx="8810311" cy="4038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9311" y="326117"/>
            <a:ext cx="12521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/>
              <a:t>Cara </a:t>
            </a:r>
            <a:r>
              <a:rPr spc="-10" dirty="0"/>
              <a:t>Membuat </a:t>
            </a:r>
            <a:r>
              <a:rPr spc="-45" dirty="0"/>
              <a:t>Variabel </a:t>
            </a:r>
            <a:r>
              <a:rPr dirty="0"/>
              <a:t>di</a:t>
            </a:r>
            <a:r>
              <a:rPr spc="120" dirty="0"/>
              <a:t> </a:t>
            </a:r>
            <a:r>
              <a:rPr spc="-20" dirty="0"/>
              <a:t>Javascript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2119"/>
            <a:ext cx="17240250" cy="6299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Cara </a:t>
            </a:r>
            <a:r>
              <a:rPr sz="5250" spc="5" dirty="0">
                <a:latin typeface="Carlito"/>
                <a:cs typeface="Carlito"/>
              </a:rPr>
              <a:t>membuat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15" dirty="0">
                <a:latin typeface="Carlito"/>
                <a:cs typeface="Carlito"/>
              </a:rPr>
              <a:t>umum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5" dirty="0">
                <a:latin typeface="Carlito"/>
                <a:cs typeface="Carlito"/>
              </a:rPr>
              <a:t>javascript 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-35" dirty="0">
                <a:solidFill>
                  <a:srgbClr val="FF0000"/>
                </a:solidFill>
                <a:latin typeface="Carlito"/>
                <a:cs typeface="Carlito"/>
              </a:rPr>
              <a:t>kata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kunci </a:t>
            </a:r>
            <a:r>
              <a:rPr sz="5250" b="1" spc="-15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5250" spc="10" dirty="0">
                <a:latin typeface="Carlito"/>
                <a:cs typeface="Carlito"/>
              </a:rPr>
              <a:t>lalu </a:t>
            </a:r>
            <a:r>
              <a:rPr sz="5250" spc="-10" dirty="0">
                <a:latin typeface="Carlito"/>
                <a:cs typeface="Carlito"/>
              </a:rPr>
              <a:t>diikuti dengan </a:t>
            </a:r>
            <a:r>
              <a:rPr sz="5250" spc="5" dirty="0">
                <a:latin typeface="Carlito"/>
                <a:cs typeface="Carlito"/>
              </a:rPr>
              <a:t>nama  </a:t>
            </a:r>
            <a:r>
              <a:rPr sz="5250" spc="-5" dirty="0">
                <a:latin typeface="Carlito"/>
                <a:cs typeface="Carlito"/>
              </a:rPr>
              <a:t>variabel </a:t>
            </a:r>
            <a:r>
              <a:rPr sz="5250" spc="10" dirty="0">
                <a:latin typeface="Carlito"/>
                <a:cs typeface="Carlito"/>
              </a:rPr>
              <a:t>dan </a:t>
            </a:r>
            <a:r>
              <a:rPr sz="5250" spc="-15" dirty="0">
                <a:latin typeface="Carlito"/>
                <a:cs typeface="Carlito"/>
              </a:rPr>
              <a:t>nilainya.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Contoh</a:t>
            </a:r>
            <a:r>
              <a:rPr sz="5250" b="1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: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5" dirty="0">
                <a:latin typeface="Carlito"/>
                <a:cs typeface="Carlito"/>
              </a:rPr>
              <a:t>title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5" dirty="0">
                <a:latin typeface="Carlito"/>
                <a:cs typeface="Carlito"/>
              </a:rPr>
              <a:t>"Belajar </a:t>
            </a:r>
            <a:r>
              <a:rPr sz="5250" spc="-20" dirty="0">
                <a:latin typeface="Carlito"/>
                <a:cs typeface="Carlito"/>
              </a:rPr>
              <a:t>Pemrograman</a:t>
            </a:r>
            <a:r>
              <a:rPr sz="5250" spc="100" dirty="0">
                <a:latin typeface="Carlito"/>
                <a:cs typeface="Carlito"/>
              </a:rPr>
              <a:t> </a:t>
            </a:r>
            <a:r>
              <a:rPr sz="5250" spc="-10" dirty="0">
                <a:latin typeface="Carlito"/>
                <a:cs typeface="Carlito"/>
              </a:rPr>
              <a:t>Javascript";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dirty="0">
                <a:latin typeface="Carlito"/>
                <a:cs typeface="Carlito"/>
              </a:rPr>
              <a:t>siteName </a:t>
            </a:r>
            <a:r>
              <a:rPr sz="5250" spc="10" dirty="0">
                <a:latin typeface="Carlito"/>
                <a:cs typeface="Carlito"/>
              </a:rPr>
              <a:t>= </a:t>
            </a:r>
            <a:r>
              <a:rPr sz="5250" spc="5" dirty="0">
                <a:latin typeface="Carlito"/>
                <a:cs typeface="Carlito"/>
              </a:rPr>
              <a:t>“Blog</a:t>
            </a:r>
            <a:r>
              <a:rPr sz="5250" spc="60" dirty="0">
                <a:latin typeface="Carlito"/>
                <a:cs typeface="Carlito"/>
              </a:rPr>
              <a:t> </a:t>
            </a:r>
            <a:r>
              <a:rPr sz="5250" spc="-25" dirty="0">
                <a:latin typeface="Carlito"/>
                <a:cs typeface="Carlito"/>
              </a:rPr>
              <a:t>Saya";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5" dirty="0">
                <a:latin typeface="Carlito"/>
                <a:cs typeface="Carlito"/>
              </a:rPr>
              <a:t>url </a:t>
            </a:r>
            <a:r>
              <a:rPr sz="5250" spc="10" dirty="0">
                <a:latin typeface="Carlito"/>
                <a:cs typeface="Carlito"/>
              </a:rPr>
              <a:t>=</a:t>
            </a:r>
            <a:r>
              <a:rPr sz="5250" spc="30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"http</a:t>
            </a:r>
            <a:r>
              <a:rPr sz="5250" spc="-15" dirty="0">
                <a:latin typeface="Carlito"/>
                <a:cs typeface="Carlito"/>
                <a:hlinkClick r:id="rId1"/>
              </a:rPr>
              <a:t>s://w</a:t>
            </a:r>
            <a:r>
              <a:rPr sz="5250" spc="-15" dirty="0">
                <a:latin typeface="Carlito"/>
                <a:cs typeface="Carlito"/>
              </a:rPr>
              <a:t>ww</a:t>
            </a:r>
            <a:r>
              <a:rPr sz="5250" spc="-15" dirty="0">
                <a:latin typeface="Carlito"/>
                <a:cs typeface="Carlito"/>
                <a:hlinkClick r:id="rId1"/>
              </a:rPr>
              <a:t>.blogku.c</a:t>
            </a:r>
            <a:r>
              <a:rPr sz="5250" spc="-15" dirty="0">
                <a:latin typeface="Carlito"/>
                <a:cs typeface="Carlito"/>
              </a:rPr>
              <a:t>om";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-5" dirty="0">
                <a:latin typeface="Carlito"/>
                <a:cs typeface="Carlito"/>
              </a:rPr>
              <a:t>visitorCount </a:t>
            </a:r>
            <a:r>
              <a:rPr sz="5250" spc="10" dirty="0">
                <a:latin typeface="Carlito"/>
                <a:cs typeface="Carlito"/>
              </a:rPr>
              <a:t>=</a:t>
            </a:r>
            <a:r>
              <a:rPr sz="5250" spc="7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90;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420634"/>
            <a:ext cx="20093305" cy="8820785"/>
            <a:chOff x="11311" y="2420634"/>
            <a:chExt cx="20093305" cy="8820785"/>
          </a:xfrm>
        </p:grpSpPr>
        <p:sp>
          <p:nvSpPr>
            <p:cNvPr id="3" name="object 3"/>
            <p:cNvSpPr/>
            <p:nvPr/>
          </p:nvSpPr>
          <p:spPr>
            <a:xfrm>
              <a:off x="11311" y="2420634"/>
              <a:ext cx="20093305" cy="8820785"/>
            </a:xfrm>
            <a:custGeom>
              <a:avLst/>
              <a:gdLst/>
              <a:ahLst/>
              <a:cxnLst/>
              <a:rect l="l" t="t" r="r" b="b"/>
              <a:pathLst>
                <a:path w="20093305" h="8820785">
                  <a:moveTo>
                    <a:pt x="20092788" y="0"/>
                  </a:moveTo>
                  <a:lnTo>
                    <a:pt x="0" y="0"/>
                  </a:lnTo>
                  <a:lnTo>
                    <a:pt x="0" y="8820365"/>
                  </a:lnTo>
                  <a:lnTo>
                    <a:pt x="20092788" y="8820365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99055" y="2954784"/>
              <a:ext cx="7757095" cy="351658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283734" y="3849640"/>
              <a:ext cx="5914597" cy="13938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3821" y="525428"/>
            <a:ext cx="16333469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>
                <a:solidFill>
                  <a:srgbClr val="000000"/>
                </a:solidFill>
              </a:rPr>
              <a:t>: </a:t>
            </a:r>
            <a:r>
              <a:rPr sz="7250" spc="-5" dirty="0">
                <a:solidFill>
                  <a:srgbClr val="000000"/>
                </a:solidFill>
              </a:rPr>
              <a:t>HASIL </a:t>
            </a:r>
            <a:r>
              <a:rPr sz="7250" spc="-15" dirty="0">
                <a:solidFill>
                  <a:srgbClr val="000000"/>
                </a:solidFill>
              </a:rPr>
              <a:t>PERCABANGAN</a:t>
            </a:r>
            <a:r>
              <a:rPr sz="7250" spc="85" dirty="0">
                <a:solidFill>
                  <a:srgbClr val="000000"/>
                </a:solidFill>
              </a:rPr>
              <a:t> </a:t>
            </a:r>
            <a:r>
              <a:rPr sz="7250" spc="-40" dirty="0">
                <a:solidFill>
                  <a:srgbClr val="000000"/>
                </a:solidFill>
              </a:rPr>
              <a:t>SWITCH</a:t>
            </a:r>
            <a:endParaRPr sz="7250"/>
          </a:p>
        </p:txBody>
      </p:sp>
      <p:sp>
        <p:nvSpPr>
          <p:cNvPr id="7" name="object 7"/>
          <p:cNvSpPr/>
          <p:nvPr/>
        </p:nvSpPr>
        <p:spPr>
          <a:xfrm>
            <a:off x="17198331" y="323002"/>
            <a:ext cx="1932989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004628"/>
            <a:ext cx="20093305" cy="8990330"/>
          </a:xfrm>
          <a:custGeom>
            <a:avLst/>
            <a:gdLst/>
            <a:ahLst/>
            <a:cxnLst/>
            <a:rect l="l" t="t" r="r" b="b"/>
            <a:pathLst>
              <a:path w="20093305" h="8990330">
                <a:moveTo>
                  <a:pt x="20092788" y="0"/>
                </a:moveTo>
                <a:lnTo>
                  <a:pt x="0" y="0"/>
                </a:lnTo>
                <a:lnTo>
                  <a:pt x="0" y="8990036"/>
                </a:lnTo>
                <a:lnTo>
                  <a:pt x="20092788" y="899003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500" y="650692"/>
            <a:ext cx="1327276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0000"/>
                </a:solidFill>
              </a:rPr>
              <a:t>6 </a:t>
            </a:r>
            <a:r>
              <a:rPr sz="6600" spc="-10" dirty="0">
                <a:solidFill>
                  <a:srgbClr val="000000"/>
                </a:solidFill>
              </a:rPr>
              <a:t>Bentuk </a:t>
            </a:r>
            <a:r>
              <a:rPr sz="6600" spc="-35" dirty="0">
                <a:solidFill>
                  <a:srgbClr val="000000"/>
                </a:solidFill>
              </a:rPr>
              <a:t>Percabangan </a:t>
            </a:r>
            <a:r>
              <a:rPr sz="6600" dirty="0">
                <a:solidFill>
                  <a:srgbClr val="000000"/>
                </a:solidFill>
              </a:rPr>
              <a:t>pada</a:t>
            </a:r>
            <a:r>
              <a:rPr sz="6600" spc="-95" dirty="0">
                <a:solidFill>
                  <a:srgbClr val="000000"/>
                </a:solidFill>
              </a:rPr>
              <a:t> </a:t>
            </a:r>
            <a:r>
              <a:rPr sz="6600" spc="-25" dirty="0">
                <a:solidFill>
                  <a:srgbClr val="000000"/>
                </a:solidFill>
              </a:rPr>
              <a:t>Javascript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739884" y="3961575"/>
            <a:ext cx="16021685" cy="16338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2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Percabangan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15" dirty="0">
                <a:latin typeface="Carlito"/>
                <a:cs typeface="Carlito"/>
              </a:rPr>
              <a:t>opreator </a:t>
            </a:r>
            <a:r>
              <a:rPr sz="5250" spc="5" dirty="0">
                <a:latin typeface="Carlito"/>
                <a:cs typeface="Carlito"/>
              </a:rPr>
              <a:t>ternary</a:t>
            </a:r>
            <a:r>
              <a:rPr sz="5250" spc="14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merupakan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0"/>
              </a:spcBef>
            </a:pP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bentuk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lain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-10" dirty="0">
                <a:latin typeface="Carlito"/>
                <a:cs typeface="Carlito"/>
              </a:rPr>
              <a:t>percabangan</a:t>
            </a:r>
            <a:r>
              <a:rPr sz="5250" spc="7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if/else.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7426" y="2519924"/>
            <a:ext cx="18749645" cy="762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6669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10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5.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Itenary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337684"/>
            <a:ext cx="20093305" cy="8973820"/>
            <a:chOff x="11311" y="2337684"/>
            <a:chExt cx="20093305" cy="8973820"/>
          </a:xfrm>
        </p:grpSpPr>
        <p:sp>
          <p:nvSpPr>
            <p:cNvPr id="3" name="object 3"/>
            <p:cNvSpPr/>
            <p:nvPr/>
          </p:nvSpPr>
          <p:spPr>
            <a:xfrm>
              <a:off x="11311" y="2337684"/>
              <a:ext cx="20093305" cy="8973820"/>
            </a:xfrm>
            <a:custGeom>
              <a:avLst/>
              <a:gdLst/>
              <a:ahLst/>
              <a:cxnLst/>
              <a:rect l="l" t="t" r="r" b="b"/>
              <a:pathLst>
                <a:path w="20093305" h="8973820">
                  <a:moveTo>
                    <a:pt x="20092788" y="0"/>
                  </a:moveTo>
                  <a:lnTo>
                    <a:pt x="0" y="0"/>
                  </a:lnTo>
                  <a:lnTo>
                    <a:pt x="0" y="8973698"/>
                  </a:lnTo>
                  <a:lnTo>
                    <a:pt x="20092788" y="8973698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88786" y="2639322"/>
              <a:ext cx="9477682" cy="50348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046289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PERCABANGAN</a:t>
            </a:r>
            <a:r>
              <a:rPr sz="5450" b="0" spc="4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ITENARY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386700"/>
            <a:ext cx="20092035" cy="8924925"/>
            <a:chOff x="0" y="2386700"/>
            <a:chExt cx="20092035" cy="8924925"/>
          </a:xfrm>
        </p:grpSpPr>
        <p:sp>
          <p:nvSpPr>
            <p:cNvPr id="3" name="object 3"/>
            <p:cNvSpPr/>
            <p:nvPr/>
          </p:nvSpPr>
          <p:spPr>
            <a:xfrm>
              <a:off x="0" y="2386700"/>
              <a:ext cx="20092035" cy="8924925"/>
            </a:xfrm>
            <a:custGeom>
              <a:avLst/>
              <a:gdLst/>
              <a:ahLst/>
              <a:cxnLst/>
              <a:rect l="l" t="t" r="r" b="b"/>
              <a:pathLst>
                <a:path w="20092035" h="8924925">
                  <a:moveTo>
                    <a:pt x="20091531" y="0"/>
                  </a:moveTo>
                  <a:lnTo>
                    <a:pt x="0" y="0"/>
                  </a:lnTo>
                  <a:lnTo>
                    <a:pt x="0" y="8924682"/>
                  </a:lnTo>
                  <a:lnTo>
                    <a:pt x="20091531" y="8924682"/>
                  </a:lnTo>
                  <a:lnTo>
                    <a:pt x="20091531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05456" y="2639322"/>
              <a:ext cx="8410642" cy="364352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50559" y="3069155"/>
              <a:ext cx="5135368" cy="25865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223200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5450" b="0" spc="-15" dirty="0">
                <a:solidFill>
                  <a:srgbClr val="000000"/>
                </a:solidFill>
                <a:latin typeface="Carlito"/>
                <a:cs typeface="Carlito"/>
              </a:rPr>
              <a:t>PERCABANGAN</a:t>
            </a:r>
            <a:r>
              <a:rPr sz="5450" b="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0" dirty="0">
                <a:solidFill>
                  <a:srgbClr val="000000"/>
                </a:solidFill>
                <a:latin typeface="Carlito"/>
                <a:cs typeface="Carlito"/>
              </a:rPr>
              <a:t>ITENARY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691" y="615249"/>
            <a:ext cx="13272769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6 </a:t>
            </a:r>
            <a:r>
              <a:rPr sz="6600" spc="-10" dirty="0"/>
              <a:t>Bentuk </a:t>
            </a:r>
            <a:r>
              <a:rPr sz="6600" spc="-35" dirty="0"/>
              <a:t>Percabangan </a:t>
            </a:r>
            <a:r>
              <a:rPr sz="6600" spc="5" dirty="0"/>
              <a:t>pada</a:t>
            </a:r>
            <a:r>
              <a:rPr sz="6600" spc="-105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739884" y="2533157"/>
            <a:ext cx="17452340" cy="287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6. Percabangan Bersarang ( Nested</a:t>
            </a:r>
            <a:r>
              <a:rPr sz="4450" spc="-6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577850" indent="-565785">
              <a:lnSpc>
                <a:spcPct val="100000"/>
              </a:lnSpc>
              <a:spcBef>
                <a:spcPts val="44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Percabangan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spc="-20" dirty="0">
                <a:latin typeface="Carlito"/>
                <a:cs typeface="Carlito"/>
              </a:rPr>
              <a:t>operator </a:t>
            </a:r>
            <a:r>
              <a:rPr sz="5250" spc="5" dirty="0">
                <a:latin typeface="Carlito"/>
                <a:cs typeface="Carlito"/>
              </a:rPr>
              <a:t>ternary </a:t>
            </a:r>
            <a:r>
              <a:rPr sz="5250" spc="-10" dirty="0">
                <a:latin typeface="Carlito"/>
                <a:cs typeface="Carlito"/>
              </a:rPr>
              <a:t>yang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merupakan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5"/>
              </a:spcBef>
            </a:pP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bentuk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lain </a:t>
            </a:r>
            <a:r>
              <a:rPr sz="5250" spc="5" dirty="0">
                <a:latin typeface="Carlito"/>
                <a:cs typeface="Carlito"/>
              </a:rPr>
              <a:t>dari </a:t>
            </a:r>
            <a:r>
              <a:rPr sz="5250" spc="-10" dirty="0">
                <a:latin typeface="Carlito"/>
                <a:cs typeface="Carlito"/>
              </a:rPr>
              <a:t>percabangan</a:t>
            </a:r>
            <a:r>
              <a:rPr sz="5250" spc="6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if/else.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6811" y="373353"/>
            <a:ext cx="124250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3345" algn="l"/>
              </a:tabLst>
            </a:pPr>
            <a:r>
              <a:rPr sz="6600" spc="-10" dirty="0"/>
              <a:t>LETS</a:t>
            </a:r>
            <a:r>
              <a:rPr sz="6600" dirty="0"/>
              <a:t> </a:t>
            </a:r>
            <a:r>
              <a:rPr sz="6600" spc="-15" dirty="0"/>
              <a:t>CODE	</a:t>
            </a:r>
            <a:r>
              <a:rPr sz="6600" b="0" dirty="0">
                <a:latin typeface="Carlito"/>
                <a:cs typeface="Carlito"/>
              </a:rPr>
              <a:t>: </a:t>
            </a:r>
            <a:r>
              <a:rPr sz="6600" b="0" spc="-15" dirty="0">
                <a:latin typeface="Carlito"/>
                <a:cs typeface="Carlito"/>
              </a:rPr>
              <a:t>PERCABANGAN</a:t>
            </a:r>
            <a:r>
              <a:rPr sz="6600" b="0" spc="-75" dirty="0">
                <a:latin typeface="Carlito"/>
                <a:cs typeface="Carlito"/>
              </a:rPr>
              <a:t> </a:t>
            </a:r>
            <a:r>
              <a:rPr sz="6600" b="0" spc="-25" dirty="0">
                <a:latin typeface="Carlito"/>
                <a:cs typeface="Carlito"/>
              </a:rPr>
              <a:t>NESTED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3599" y="2354024"/>
            <a:ext cx="9744128" cy="7465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7522" y="566484"/>
            <a:ext cx="1221359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/>
              <a:t>LETS </a:t>
            </a:r>
            <a:r>
              <a:rPr sz="5450" spc="-20" dirty="0"/>
              <a:t>CODE </a:t>
            </a:r>
            <a:r>
              <a:rPr sz="5450" spc="-5" dirty="0"/>
              <a:t>: HASIL </a:t>
            </a:r>
            <a:r>
              <a:rPr sz="5450" spc="-20" dirty="0"/>
              <a:t>PERCABANGAN</a:t>
            </a:r>
            <a:r>
              <a:rPr sz="5450" spc="-5" dirty="0"/>
              <a:t> </a:t>
            </a:r>
            <a:r>
              <a:rPr sz="5450" spc="-25" dirty="0"/>
              <a:t>NESTED</a:t>
            </a:r>
            <a:endParaRPr sz="5450"/>
          </a:p>
        </p:txBody>
      </p:sp>
      <p:sp>
        <p:nvSpPr>
          <p:cNvPr id="6" name="object 6"/>
          <p:cNvSpPr/>
          <p:nvPr/>
        </p:nvSpPr>
        <p:spPr>
          <a:xfrm>
            <a:off x="1005456" y="2442002"/>
            <a:ext cx="7852614" cy="3213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50892" y="2777955"/>
            <a:ext cx="3914306" cy="330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62251" y="6989178"/>
            <a:ext cx="4108546" cy="67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5456" y="6255195"/>
            <a:ext cx="7556004" cy="30415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35079" y="4054852"/>
            <a:ext cx="7986395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65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6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marL="12065" marR="5080" algn="ctr">
              <a:lnSpc>
                <a:spcPct val="101000"/>
              </a:lnSpc>
              <a:spcBef>
                <a:spcPts val="340"/>
              </a:spcBef>
            </a:pPr>
            <a:r>
              <a:rPr sz="5900" spc="15" dirty="0"/>
              <a:t>PERULANGAN /</a:t>
            </a:r>
            <a:r>
              <a:rPr sz="5900" spc="-45" dirty="0"/>
              <a:t> </a:t>
            </a:r>
            <a:r>
              <a:rPr sz="5900" dirty="0"/>
              <a:t>LOOPING  </a:t>
            </a:r>
            <a:r>
              <a:rPr sz="5900" spc="-5" dirty="0"/>
              <a:t>DALAM </a:t>
            </a:r>
            <a:r>
              <a:rPr sz="5900" spc="-6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274588"/>
            <a:ext cx="975042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PERULANGAN </a:t>
            </a:r>
            <a:r>
              <a:rPr sz="7250" dirty="0"/>
              <a:t>/</a:t>
            </a:r>
            <a:r>
              <a:rPr sz="7250" spc="-10" dirty="0"/>
              <a:t> </a:t>
            </a:r>
            <a:r>
              <a:rPr sz="7250" spc="-25" dirty="0"/>
              <a:t>LOOPING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1255222" y="2604524"/>
            <a:ext cx="1742821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5" dirty="0">
                <a:latin typeface="Carlito"/>
                <a:cs typeface="Carlito"/>
              </a:rPr>
              <a:t>Perulangan akan </a:t>
            </a:r>
            <a:r>
              <a:rPr sz="5250" spc="5" dirty="0">
                <a:latin typeface="Carlito"/>
                <a:cs typeface="Carlito"/>
              </a:rPr>
              <a:t>membantu </a:t>
            </a:r>
            <a:r>
              <a:rPr sz="5250" spc="-10" dirty="0">
                <a:latin typeface="Carlito"/>
                <a:cs typeface="Carlito"/>
              </a:rPr>
              <a:t>kita mengeksekusi </a:t>
            </a:r>
            <a:r>
              <a:rPr sz="5250" spc="-40" dirty="0">
                <a:latin typeface="Carlito"/>
                <a:cs typeface="Carlito"/>
              </a:rPr>
              <a:t>kode </a:t>
            </a:r>
            <a:r>
              <a:rPr sz="5250" spc="-10" dirty="0">
                <a:latin typeface="Carlito"/>
                <a:cs typeface="Carlito"/>
              </a:rPr>
              <a:t>yang  </a:t>
            </a:r>
            <a:r>
              <a:rPr sz="5250" spc="10" dirty="0">
                <a:latin typeface="Carlito"/>
                <a:cs typeface="Carlito"/>
              </a:rPr>
              <a:t>berulang-ulang, </a:t>
            </a:r>
            <a:r>
              <a:rPr sz="5250" spc="-5" dirty="0">
                <a:latin typeface="Carlito"/>
                <a:cs typeface="Carlito"/>
              </a:rPr>
              <a:t>berapapun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10" dirty="0">
                <a:latin typeface="Carlito"/>
                <a:cs typeface="Carlito"/>
              </a:rPr>
              <a:t>mau. Ada lima </a:t>
            </a:r>
            <a:r>
              <a:rPr sz="5250" dirty="0">
                <a:latin typeface="Carlito"/>
                <a:cs typeface="Carlito"/>
              </a:rPr>
              <a:t>macam  bentuk </a:t>
            </a:r>
            <a:r>
              <a:rPr sz="5250" spc="-5" dirty="0">
                <a:latin typeface="Carlito"/>
                <a:cs typeface="Carlito"/>
              </a:rPr>
              <a:t>perulangan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0" dirty="0">
                <a:latin typeface="Carlito"/>
                <a:cs typeface="Carlito"/>
              </a:rPr>
              <a:t>Javascript. </a:t>
            </a:r>
            <a:r>
              <a:rPr sz="5250" spc="-20" dirty="0">
                <a:latin typeface="Carlito"/>
                <a:cs typeface="Carlito"/>
              </a:rPr>
              <a:t>Secara </a:t>
            </a:r>
            <a:r>
              <a:rPr sz="5250" spc="10" dirty="0">
                <a:latin typeface="Carlito"/>
                <a:cs typeface="Carlito"/>
              </a:rPr>
              <a:t>umum, </a:t>
            </a:r>
            <a:r>
              <a:rPr sz="5250" spc="-5" dirty="0">
                <a:latin typeface="Carlito"/>
                <a:cs typeface="Carlito"/>
              </a:rPr>
              <a:t>perulangan </a:t>
            </a:r>
            <a:r>
              <a:rPr sz="5250" spc="5" dirty="0">
                <a:latin typeface="Carlito"/>
                <a:cs typeface="Carlito"/>
              </a:rPr>
              <a:t>ini  dibagi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dua.</a:t>
            </a:r>
            <a:endParaRPr sz="5250">
              <a:latin typeface="Carlito"/>
              <a:cs typeface="Carlito"/>
            </a:endParaRPr>
          </a:p>
          <a:p>
            <a:pPr marL="578485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0" dirty="0">
                <a:latin typeface="Carlito"/>
                <a:cs typeface="Carlito"/>
              </a:rPr>
              <a:t>Yaitu: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counted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loop dan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uncounted</a:t>
            </a:r>
            <a:r>
              <a:rPr sz="5250" b="1" spc="1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5250" spc="10" dirty="0">
                <a:latin typeface="Carlito"/>
                <a:cs typeface="Carlito"/>
              </a:rPr>
              <a:t>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291240"/>
            <a:ext cx="131762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30" dirty="0"/>
              <a:t>Counted </a:t>
            </a:r>
            <a:r>
              <a:rPr sz="7250" spc="5" dirty="0"/>
              <a:t>loop dan </a:t>
            </a:r>
            <a:r>
              <a:rPr sz="7250" spc="-25" dirty="0"/>
              <a:t>Uncounted</a:t>
            </a:r>
            <a:r>
              <a:rPr sz="7250" spc="-5" dirty="0"/>
              <a:t> </a:t>
            </a:r>
            <a:r>
              <a:rPr sz="7250" dirty="0"/>
              <a:t>loop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10282649" y="2627147"/>
            <a:ext cx="8695690" cy="579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 marR="362585" indent="-566420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b="1" spc="-10" dirty="0">
                <a:latin typeface="Carlito"/>
                <a:cs typeface="Carlito"/>
              </a:rPr>
              <a:t>Counted </a:t>
            </a:r>
            <a:r>
              <a:rPr sz="4600" b="1" spc="10" dirty="0">
                <a:latin typeface="Carlito"/>
                <a:cs typeface="Carlito"/>
              </a:rPr>
              <a:t>Loop </a:t>
            </a:r>
            <a:r>
              <a:rPr sz="4600" dirty="0">
                <a:latin typeface="Carlito"/>
                <a:cs typeface="Carlito"/>
              </a:rPr>
              <a:t>merupakan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5" dirty="0">
                <a:latin typeface="Carlito"/>
                <a:cs typeface="Carlito"/>
              </a:rPr>
              <a:t>dan sudah 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5" dirty="0">
                <a:latin typeface="Carlito"/>
                <a:cs typeface="Carlito"/>
              </a:rPr>
              <a:t>jumlah </a:t>
            </a:r>
            <a:r>
              <a:rPr sz="4600" spc="-25" dirty="0">
                <a:latin typeface="Carlito"/>
                <a:cs typeface="Carlito"/>
              </a:rPr>
              <a:t>banyak  </a:t>
            </a:r>
            <a:r>
              <a:rPr sz="4600" spc="-15" dirty="0">
                <a:latin typeface="Carlito"/>
                <a:cs typeface="Carlito"/>
              </a:rPr>
              <a:t>perulangannya.</a:t>
            </a:r>
            <a:endParaRPr sz="4600">
              <a:latin typeface="Carlito"/>
              <a:cs typeface="Carlito"/>
            </a:endParaRPr>
          </a:p>
          <a:p>
            <a:pPr marL="578485" marR="5080" indent="-566420">
              <a:lnSpc>
                <a:spcPct val="100000"/>
              </a:lnSpc>
              <a:spcBef>
                <a:spcPts val="110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5" dirty="0">
                <a:latin typeface="Carlito"/>
                <a:cs typeface="Carlito"/>
              </a:rPr>
              <a:t>Sedangkan </a:t>
            </a:r>
            <a:r>
              <a:rPr sz="4600" b="1" spc="-5" dirty="0">
                <a:latin typeface="Carlito"/>
                <a:cs typeface="Carlito"/>
              </a:rPr>
              <a:t>Uncounted </a:t>
            </a:r>
            <a:r>
              <a:rPr sz="4600" b="1" spc="5" dirty="0">
                <a:latin typeface="Carlito"/>
                <a:cs typeface="Carlito"/>
              </a:rPr>
              <a:t>Loop</a:t>
            </a:r>
            <a:r>
              <a:rPr sz="4600" spc="5" dirty="0">
                <a:latin typeface="Carlito"/>
                <a:cs typeface="Carlito"/>
              </a:rPr>
              <a:t>,  </a:t>
            </a:r>
            <a:r>
              <a:rPr sz="4600" dirty="0">
                <a:latin typeface="Carlito"/>
                <a:cs typeface="Carlito"/>
              </a:rPr>
              <a:t>merupakan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</a:t>
            </a:r>
            <a:r>
              <a:rPr sz="4600" spc="-60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tidak  </a:t>
            </a:r>
            <a:r>
              <a:rPr sz="4600" dirty="0">
                <a:latin typeface="Carlito"/>
                <a:cs typeface="Carlito"/>
              </a:rPr>
              <a:t>jelas </a:t>
            </a:r>
            <a:r>
              <a:rPr sz="4600" spc="-10" dirty="0">
                <a:latin typeface="Carlito"/>
                <a:cs typeface="Carlito"/>
              </a:rPr>
              <a:t>berapa </a:t>
            </a:r>
            <a:r>
              <a:rPr sz="4600" spc="-15" dirty="0">
                <a:latin typeface="Carlito"/>
                <a:cs typeface="Carlito"/>
              </a:rPr>
              <a:t>kali </a:t>
            </a:r>
            <a:r>
              <a:rPr sz="4600" spc="5" dirty="0">
                <a:latin typeface="Carlito"/>
                <a:cs typeface="Carlito"/>
              </a:rPr>
              <a:t>ia </a:t>
            </a:r>
            <a:r>
              <a:rPr sz="4600" dirty="0">
                <a:latin typeface="Carlito"/>
                <a:cs typeface="Carlito"/>
              </a:rPr>
              <a:t>harus  </a:t>
            </a:r>
            <a:r>
              <a:rPr sz="4600" spc="5" dirty="0">
                <a:latin typeface="Carlito"/>
                <a:cs typeface="Carlito"/>
              </a:rPr>
              <a:t>mengulang.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178" y="2027251"/>
            <a:ext cx="9164734" cy="9078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9311" y="326117"/>
            <a:ext cx="12521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" dirty="0"/>
              <a:t>Cara </a:t>
            </a:r>
            <a:r>
              <a:rPr spc="-10" dirty="0"/>
              <a:t>Membuat </a:t>
            </a:r>
            <a:r>
              <a:rPr spc="-45" dirty="0"/>
              <a:t>Variabel </a:t>
            </a:r>
            <a:r>
              <a:rPr dirty="0"/>
              <a:t>di</a:t>
            </a:r>
            <a:r>
              <a:rPr spc="120" dirty="0"/>
              <a:t> </a:t>
            </a:r>
            <a:r>
              <a:rPr spc="-20" dirty="0"/>
              <a:t>Javascript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1067956" y="2622119"/>
            <a:ext cx="16856710" cy="2438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5" dirty="0">
                <a:latin typeface="Carlito"/>
                <a:cs typeface="Carlito"/>
              </a:rPr>
              <a:t>Perlu </a:t>
            </a:r>
            <a:r>
              <a:rPr sz="5250" spc="-10" dirty="0">
                <a:latin typeface="Carlito"/>
                <a:cs typeface="Carlito"/>
              </a:rPr>
              <a:t>kamu </a:t>
            </a:r>
            <a:r>
              <a:rPr sz="5250" spc="-30" dirty="0">
                <a:latin typeface="Carlito"/>
                <a:cs typeface="Carlito"/>
              </a:rPr>
              <a:t>ketahui </a:t>
            </a:r>
            <a:r>
              <a:rPr sz="5250" spc="-15" dirty="0">
                <a:latin typeface="Carlito"/>
                <a:cs typeface="Carlito"/>
              </a:rPr>
              <a:t>juga, </a:t>
            </a:r>
            <a:r>
              <a:rPr sz="5250" dirty="0">
                <a:latin typeface="Carlito"/>
                <a:cs typeface="Carlito"/>
              </a:rPr>
              <a:t>selain </a:t>
            </a:r>
            <a:r>
              <a:rPr sz="5250" spc="-45" dirty="0">
                <a:latin typeface="Carlito"/>
                <a:cs typeface="Carlito"/>
              </a:rPr>
              <a:t>kata </a:t>
            </a:r>
            <a:r>
              <a:rPr sz="5250" spc="-10" dirty="0">
                <a:latin typeface="Carlito"/>
                <a:cs typeface="Carlito"/>
              </a:rPr>
              <a:t>kunci </a:t>
            </a:r>
            <a:r>
              <a:rPr sz="5250" spc="-20" dirty="0">
                <a:latin typeface="Carlito"/>
                <a:cs typeface="Carlito"/>
              </a:rPr>
              <a:t>var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20" dirty="0">
                <a:latin typeface="Carlito"/>
                <a:cs typeface="Carlito"/>
              </a:rPr>
              <a:t>juga </a:t>
            </a:r>
            <a:r>
              <a:rPr sz="5250" spc="5" dirty="0">
                <a:latin typeface="Carlito"/>
                <a:cs typeface="Carlito"/>
              </a:rPr>
              <a:t>bisa  membuat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b="1" spc="-35" dirty="0">
                <a:solidFill>
                  <a:srgbClr val="FF0000"/>
                </a:solidFill>
                <a:latin typeface="Carlito"/>
                <a:cs typeface="Carlito"/>
              </a:rPr>
              <a:t>kata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kunci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let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tanpa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awalan </a:t>
            </a:r>
            <a:r>
              <a:rPr sz="5250" b="1" spc="-1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apapun.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342675"/>
            <a:ext cx="1317625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30" dirty="0"/>
              <a:t>Counted </a:t>
            </a:r>
            <a:r>
              <a:rPr sz="6600" spc="5" dirty="0"/>
              <a:t>loop dan </a:t>
            </a:r>
            <a:r>
              <a:rPr sz="6600" spc="-25" dirty="0"/>
              <a:t>Uncounted</a:t>
            </a:r>
            <a:r>
              <a:rPr sz="6600" spc="-5" dirty="0"/>
              <a:t> </a:t>
            </a:r>
            <a:r>
              <a:rPr sz="6600" dirty="0"/>
              <a:t>loop</a:t>
            </a:r>
            <a:endParaRPr sz="6600" dirty="0"/>
          </a:p>
        </p:txBody>
      </p:sp>
      <p:sp>
        <p:nvSpPr>
          <p:cNvPr id="6" name="object 6"/>
          <p:cNvSpPr txBox="1"/>
          <p:nvPr/>
        </p:nvSpPr>
        <p:spPr>
          <a:xfrm>
            <a:off x="1067956" y="2627147"/>
            <a:ext cx="7931784" cy="396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600" spc="-10" dirty="0">
                <a:latin typeface="Carlito"/>
                <a:cs typeface="Carlito"/>
              </a:rPr>
              <a:t>Perulangan yang </a:t>
            </a:r>
            <a:r>
              <a:rPr sz="4600" dirty="0">
                <a:latin typeface="Carlito"/>
                <a:cs typeface="Carlito"/>
              </a:rPr>
              <a:t>termasuk</a:t>
            </a:r>
            <a:r>
              <a:rPr sz="4600" spc="-8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10" dirty="0">
                <a:latin typeface="Carlito"/>
                <a:cs typeface="Carlito"/>
              </a:rPr>
              <a:t>Counted</a:t>
            </a:r>
            <a:r>
              <a:rPr sz="4600" dirty="0">
                <a:latin typeface="Carlito"/>
                <a:cs typeface="Carlito"/>
              </a:rPr>
              <a:t> Loop: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25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For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Foreach</a:t>
            </a:r>
            <a:endParaRPr sz="460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Repeat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82649" y="2627147"/>
            <a:ext cx="7931784" cy="312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600" spc="-10" dirty="0">
                <a:latin typeface="Carlito"/>
                <a:cs typeface="Carlito"/>
              </a:rPr>
              <a:t>Perulangan yang </a:t>
            </a:r>
            <a:r>
              <a:rPr sz="4600" dirty="0">
                <a:latin typeface="Carlito"/>
                <a:cs typeface="Carlito"/>
              </a:rPr>
              <a:t>termasuk</a:t>
            </a:r>
            <a:r>
              <a:rPr sz="4600" spc="-8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10" dirty="0">
                <a:latin typeface="Carlito"/>
                <a:cs typeface="Carlito"/>
              </a:rPr>
              <a:t>Uncounted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Loop:</a:t>
            </a:r>
            <a:endParaRPr sz="4600">
              <a:latin typeface="Carlito"/>
              <a:cs typeface="Carlito"/>
            </a:endParaRPr>
          </a:p>
          <a:p>
            <a:pPr marL="578485" indent="-566420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2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While</a:t>
            </a:r>
            <a:endParaRPr sz="4600">
              <a:latin typeface="Carlito"/>
              <a:cs typeface="Carlito"/>
            </a:endParaRPr>
          </a:p>
          <a:p>
            <a:pPr marL="578485" indent="-566420">
              <a:lnSpc>
                <a:spcPct val="100000"/>
              </a:lnSpc>
              <a:spcBef>
                <a:spcPts val="1130"/>
              </a:spcBef>
              <a:buFont typeface="Wingdings" panose="05000000000000000000"/>
              <a:buChar char=""/>
              <a:tabLst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dirty="0">
                <a:latin typeface="Carlito"/>
                <a:cs typeface="Carlito"/>
              </a:rPr>
              <a:t>Do/While</a:t>
            </a:r>
            <a:endParaRPr sz="4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689" y="375197"/>
            <a:ext cx="121164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10" dirty="0">
                <a:solidFill>
                  <a:srgbClr val="FFFFFF"/>
                </a:solidFill>
                <a:latin typeface="Carlito"/>
                <a:cs typeface="Carlito"/>
              </a:rPr>
              <a:t>Bentuk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Perulangan </a:t>
            </a:r>
            <a:r>
              <a:rPr sz="6600" b="1" spc="5" dirty="0">
                <a:solidFill>
                  <a:srgbClr val="FFFFFF"/>
                </a:solidFill>
                <a:latin typeface="Carlito"/>
                <a:cs typeface="Carlito"/>
              </a:rPr>
              <a:t>pada</a:t>
            </a:r>
            <a:r>
              <a:rPr sz="6600" b="1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6600" b="1" spc="-25" dirty="0">
                <a:solidFill>
                  <a:srgbClr val="FFFFFF"/>
                </a:solidFill>
                <a:latin typeface="Carlito"/>
                <a:cs typeface="Carlito"/>
              </a:rPr>
              <a:t>Javascript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908" y="4368707"/>
            <a:ext cx="8336198" cy="30184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39884" y="2533157"/>
            <a:ext cx="502221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1. Percabangan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For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10217" y="2522438"/>
            <a:ext cx="7393949" cy="5607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86701"/>
            <a:ext cx="20093305" cy="8779510"/>
          </a:xfrm>
          <a:custGeom>
            <a:avLst/>
            <a:gdLst/>
            <a:ahLst/>
            <a:cxnLst/>
            <a:rect l="l" t="t" r="r" b="b"/>
            <a:pathLst>
              <a:path w="20093305" h="8779510">
                <a:moveTo>
                  <a:pt x="20092788" y="0"/>
                </a:moveTo>
                <a:lnTo>
                  <a:pt x="0" y="0"/>
                </a:lnTo>
                <a:lnTo>
                  <a:pt x="0" y="8778890"/>
                </a:lnTo>
                <a:lnTo>
                  <a:pt x="20092788" y="8778890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984212" y="404696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7956" y="826332"/>
            <a:ext cx="1001585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dirty="0">
                <a:solidFill>
                  <a:srgbClr val="000000"/>
                </a:solidFill>
              </a:rPr>
              <a:t>: </a:t>
            </a:r>
            <a:r>
              <a:rPr sz="6600" spc="-5" dirty="0">
                <a:solidFill>
                  <a:srgbClr val="000000"/>
                </a:solidFill>
              </a:rPr>
              <a:t>PERULANGAN</a:t>
            </a:r>
            <a:r>
              <a:rPr sz="6600" spc="-75" dirty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IF</a:t>
            </a:r>
            <a:endParaRPr sz="6600"/>
          </a:p>
        </p:txBody>
      </p:sp>
      <p:sp>
        <p:nvSpPr>
          <p:cNvPr id="5" name="object 5"/>
          <p:cNvSpPr/>
          <p:nvPr/>
        </p:nvSpPr>
        <p:spPr>
          <a:xfrm>
            <a:off x="1005456" y="2766261"/>
            <a:ext cx="9046593" cy="4579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619304" y="2639323"/>
            <a:ext cx="4664060" cy="86720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9884" y="404564"/>
            <a:ext cx="121158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30" dirty="0"/>
              <a:t>Perulangan </a:t>
            </a:r>
            <a:r>
              <a:rPr sz="6600" dirty="0"/>
              <a:t>pada</a:t>
            </a:r>
            <a:r>
              <a:rPr sz="6600" spc="-5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3335596" y="5170559"/>
            <a:ext cx="4084370" cy="23951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282649" y="3471730"/>
            <a:ext cx="8750935" cy="509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8485" marR="241300" indent="-566420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while </a:t>
            </a:r>
            <a:r>
              <a:rPr sz="4600" dirty="0">
                <a:latin typeface="Carlito"/>
                <a:cs typeface="Carlito"/>
              </a:rPr>
              <a:t>merupakan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dirty="0">
                <a:latin typeface="Carlito"/>
                <a:cs typeface="Carlito"/>
              </a:rPr>
              <a:t>termasuk </a:t>
            </a:r>
            <a:r>
              <a:rPr sz="4600" spc="5" dirty="0">
                <a:latin typeface="Carlito"/>
                <a:cs typeface="Carlito"/>
              </a:rPr>
              <a:t>dalam 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uncounted</a:t>
            </a:r>
            <a:r>
              <a:rPr sz="460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4600" spc="5" dirty="0">
                <a:latin typeface="Carlito"/>
                <a:cs typeface="Carlito"/>
              </a:rPr>
              <a:t>.</a:t>
            </a:r>
            <a:endParaRPr sz="4600">
              <a:latin typeface="Carlito"/>
              <a:cs typeface="Carlito"/>
            </a:endParaRPr>
          </a:p>
          <a:p>
            <a:pPr marL="578485" marR="5080" indent="-566420">
              <a:lnSpc>
                <a:spcPct val="100000"/>
              </a:lnSpc>
              <a:spcBef>
                <a:spcPts val="1105"/>
              </a:spcBef>
              <a:buFont typeface="Arial" panose="020B0704020202090204"/>
              <a:buChar char="•"/>
              <a:tabLst>
                <a:tab pos="578485" algn="l"/>
                <a:tab pos="579120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while </a:t>
            </a:r>
            <a:r>
              <a:rPr sz="4600" spc="-20" dirty="0">
                <a:latin typeface="Carlito"/>
                <a:cs typeface="Carlito"/>
              </a:rPr>
              <a:t>juga </a:t>
            </a:r>
            <a:r>
              <a:rPr sz="4600" spc="-5" dirty="0">
                <a:latin typeface="Carlito"/>
                <a:cs typeface="Carlito"/>
              </a:rPr>
              <a:t>dapat  </a:t>
            </a:r>
            <a:r>
              <a:rPr sz="4600" spc="10" dirty="0">
                <a:latin typeface="Carlito"/>
                <a:cs typeface="Carlito"/>
              </a:rPr>
              <a:t>menjadi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yang</a:t>
            </a:r>
            <a:r>
              <a:rPr sz="4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spc="-10" dirty="0">
                <a:solidFill>
                  <a:srgbClr val="FF0000"/>
                </a:solidFill>
                <a:latin typeface="Carlito"/>
                <a:cs typeface="Carlito"/>
              </a:rPr>
              <a:t>counted 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loop </a:t>
            </a:r>
            <a:r>
              <a:rPr sz="4600" spc="-10" dirty="0">
                <a:latin typeface="Carlito"/>
                <a:cs typeface="Carlito"/>
              </a:rPr>
              <a:t>dengan </a:t>
            </a:r>
            <a:r>
              <a:rPr sz="4600" dirty="0">
                <a:latin typeface="Carlito"/>
                <a:cs typeface="Carlito"/>
              </a:rPr>
              <a:t>memberikan </a:t>
            </a:r>
            <a:r>
              <a:rPr sz="4600" spc="-15" dirty="0">
                <a:latin typeface="Carlito"/>
                <a:cs typeface="Carlito"/>
              </a:rPr>
              <a:t>counter  </a:t>
            </a:r>
            <a:r>
              <a:rPr sz="4600" spc="5" dirty="0">
                <a:latin typeface="Carlito"/>
                <a:cs typeface="Carlito"/>
              </a:rPr>
              <a:t>di</a:t>
            </a:r>
            <a:r>
              <a:rPr sz="4600" spc="-10" dirty="0">
                <a:latin typeface="Carlito"/>
                <a:cs typeface="Carlito"/>
              </a:rPr>
              <a:t> </a:t>
            </a:r>
            <a:r>
              <a:rPr sz="4600" spc="-15" dirty="0">
                <a:latin typeface="Carlito"/>
                <a:cs typeface="Carlito"/>
              </a:rPr>
              <a:t>dalamnya.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884" y="2533157"/>
            <a:ext cx="5588000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</a:t>
            </a:r>
            <a:r>
              <a:rPr sz="4450" spc="-9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While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070" y="517426"/>
            <a:ext cx="9637395" cy="8553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50" spc="-15" dirty="0"/>
              <a:t>LETS </a:t>
            </a:r>
            <a:r>
              <a:rPr sz="5450" spc="-20" dirty="0"/>
              <a:t>CODE </a:t>
            </a:r>
            <a:r>
              <a:rPr sz="5450" spc="-5" dirty="0"/>
              <a:t>: </a:t>
            </a:r>
            <a:r>
              <a:rPr sz="5450" spc="-10" dirty="0"/>
              <a:t>PERULANGAN</a:t>
            </a:r>
            <a:r>
              <a:rPr sz="5450" spc="-25" dirty="0"/>
              <a:t> </a:t>
            </a:r>
            <a:r>
              <a:rPr sz="5450" spc="-10" dirty="0"/>
              <a:t>WHILE</a:t>
            </a:r>
            <a:endParaRPr sz="5450"/>
          </a:p>
        </p:txBody>
      </p:sp>
      <p:sp>
        <p:nvSpPr>
          <p:cNvPr id="6" name="object 6"/>
          <p:cNvSpPr/>
          <p:nvPr/>
        </p:nvSpPr>
        <p:spPr>
          <a:xfrm>
            <a:off x="473821" y="2498559"/>
            <a:ext cx="10756288" cy="732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1" y="388959"/>
            <a:ext cx="13431519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dirty="0"/>
              <a:t>: </a:t>
            </a:r>
            <a:r>
              <a:rPr sz="7250" spc="-5" dirty="0"/>
              <a:t>HASIL PERULANGAN</a:t>
            </a:r>
            <a:r>
              <a:rPr sz="7250" spc="65" dirty="0"/>
              <a:t> </a:t>
            </a:r>
            <a:r>
              <a:rPr sz="7250" dirty="0"/>
              <a:t>IF</a:t>
            </a:r>
            <a:endParaRPr sz="7250"/>
          </a:p>
        </p:txBody>
      </p:sp>
      <p:sp>
        <p:nvSpPr>
          <p:cNvPr id="6" name="object 6"/>
          <p:cNvSpPr/>
          <p:nvPr/>
        </p:nvSpPr>
        <p:spPr>
          <a:xfrm>
            <a:off x="1386272" y="2328888"/>
            <a:ext cx="12647384" cy="2887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54698" y="6579454"/>
            <a:ext cx="5832903" cy="2196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9404" y="407811"/>
            <a:ext cx="121158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25" dirty="0"/>
              <a:t>Perulangan </a:t>
            </a:r>
            <a:r>
              <a:rPr sz="6600" dirty="0"/>
              <a:t>pada</a:t>
            </a:r>
            <a:r>
              <a:rPr sz="6600" spc="-11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739884" y="2282908"/>
            <a:ext cx="17859375" cy="7127875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Do-While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554845" marR="176530">
              <a:lnSpc>
                <a:spcPct val="100000"/>
              </a:lnSpc>
              <a:spcBef>
                <a:spcPts val="2045"/>
              </a:spcBef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dirty="0">
                <a:latin typeface="Carlito"/>
                <a:cs typeface="Carlito"/>
              </a:rPr>
              <a:t>do/while </a:t>
            </a:r>
            <a:r>
              <a:rPr sz="4600" spc="5" dirty="0">
                <a:latin typeface="Carlito"/>
                <a:cs typeface="Carlito"/>
              </a:rPr>
              <a:t>sama </a:t>
            </a:r>
            <a:r>
              <a:rPr sz="4600" dirty="0">
                <a:latin typeface="Carlito"/>
                <a:cs typeface="Carlito"/>
              </a:rPr>
              <a:t>seperti  </a:t>
            </a:r>
            <a:r>
              <a:rPr sz="4600" spc="-5" dirty="0">
                <a:latin typeface="Carlito"/>
                <a:cs typeface="Carlito"/>
              </a:rPr>
              <a:t>perulangan</a:t>
            </a:r>
            <a:r>
              <a:rPr sz="4600" spc="5" dirty="0">
                <a:latin typeface="Carlito"/>
                <a:cs typeface="Carlito"/>
              </a:rPr>
              <a:t> while.</a:t>
            </a:r>
            <a:endParaRPr sz="4600">
              <a:latin typeface="Carlito"/>
              <a:cs typeface="Carlito"/>
            </a:endParaRPr>
          </a:p>
          <a:p>
            <a:pPr marL="9554845">
              <a:lnSpc>
                <a:spcPct val="100000"/>
              </a:lnSpc>
              <a:spcBef>
                <a:spcPts val="1130"/>
              </a:spcBef>
            </a:pPr>
            <a:r>
              <a:rPr sz="4600" b="1" spc="-15" dirty="0">
                <a:solidFill>
                  <a:srgbClr val="FF0000"/>
                </a:solidFill>
                <a:latin typeface="Carlito"/>
                <a:cs typeface="Carlito"/>
              </a:rPr>
              <a:t>Perbedaanya:</a:t>
            </a:r>
            <a:endParaRPr sz="4600">
              <a:latin typeface="Carlito"/>
              <a:cs typeface="Carlito"/>
            </a:endParaRPr>
          </a:p>
          <a:p>
            <a:pPr marL="9554845" marR="5080">
              <a:lnSpc>
                <a:spcPct val="100000"/>
              </a:lnSpc>
              <a:spcBef>
                <a:spcPts val="1110"/>
              </a:spcBef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dirty="0">
                <a:latin typeface="Carlito"/>
                <a:cs typeface="Carlito"/>
              </a:rPr>
              <a:t>do/while </a:t>
            </a:r>
            <a:r>
              <a:rPr sz="4600" spc="-15" dirty="0">
                <a:latin typeface="Carlito"/>
                <a:cs typeface="Carlito"/>
              </a:rPr>
              <a:t>akan  </a:t>
            </a:r>
            <a:r>
              <a:rPr sz="4600" spc="-10" dirty="0">
                <a:latin typeface="Carlito"/>
                <a:cs typeface="Carlito"/>
              </a:rPr>
              <a:t>melakukan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5" dirty="0">
                <a:latin typeface="Carlito"/>
                <a:cs typeface="Carlito"/>
              </a:rPr>
              <a:t>sebanyak </a:t>
            </a:r>
            <a:r>
              <a:rPr sz="4600" spc="10" dirty="0">
                <a:latin typeface="Carlito"/>
                <a:cs typeface="Carlito"/>
              </a:rPr>
              <a:t>1  </a:t>
            </a:r>
            <a:r>
              <a:rPr sz="4600" spc="-15" dirty="0">
                <a:latin typeface="Carlito"/>
                <a:cs typeface="Carlito"/>
              </a:rPr>
              <a:t>kali </a:t>
            </a:r>
            <a:r>
              <a:rPr sz="4600" spc="-5" dirty="0">
                <a:latin typeface="Carlito"/>
                <a:cs typeface="Carlito"/>
              </a:rPr>
              <a:t>terlebih </a:t>
            </a:r>
            <a:r>
              <a:rPr sz="4600" spc="5" dirty="0">
                <a:latin typeface="Carlito"/>
                <a:cs typeface="Carlito"/>
              </a:rPr>
              <a:t>dahulu, lalu </a:t>
            </a:r>
            <a:r>
              <a:rPr sz="4600" dirty="0">
                <a:latin typeface="Carlito"/>
                <a:cs typeface="Carlito"/>
              </a:rPr>
              <a:t>mengecek  </a:t>
            </a:r>
            <a:r>
              <a:rPr sz="4600" spc="-20" dirty="0">
                <a:latin typeface="Carlito"/>
                <a:cs typeface="Carlito"/>
              </a:rPr>
              <a:t>kondisi </a:t>
            </a:r>
            <a:r>
              <a:rPr sz="4600" spc="-10" dirty="0">
                <a:latin typeface="Carlito"/>
                <a:cs typeface="Carlito"/>
              </a:rPr>
              <a:t>yang </a:t>
            </a:r>
            <a:r>
              <a:rPr sz="4600" spc="10" dirty="0">
                <a:latin typeface="Carlito"/>
                <a:cs typeface="Carlito"/>
              </a:rPr>
              <a:t>ada </a:t>
            </a:r>
            <a:r>
              <a:rPr sz="4600" spc="5" dirty="0">
                <a:latin typeface="Carlito"/>
                <a:cs typeface="Carlito"/>
              </a:rPr>
              <a:t>di dalam </a:t>
            </a:r>
            <a:r>
              <a:rPr sz="4600" spc="-5" dirty="0">
                <a:latin typeface="Carlito"/>
                <a:cs typeface="Carlito"/>
              </a:rPr>
              <a:t>kurung  </a:t>
            </a:r>
            <a:r>
              <a:rPr sz="4600" spc="5" dirty="0">
                <a:latin typeface="Carlito"/>
                <a:cs typeface="Carlito"/>
              </a:rPr>
              <a:t>while.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184" y="4218566"/>
            <a:ext cx="8793228" cy="200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00505" y="452847"/>
            <a:ext cx="121158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30" dirty="0"/>
              <a:t>Perulangan </a:t>
            </a:r>
            <a:r>
              <a:rPr sz="6600" dirty="0"/>
              <a:t>pada</a:t>
            </a:r>
            <a:r>
              <a:rPr sz="6600" spc="-45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739884" y="2282908"/>
            <a:ext cx="17911445" cy="6423660"/>
          </a:xfrm>
          <a:prstGeom prst="rect">
            <a:avLst/>
          </a:prstGeom>
        </p:spPr>
        <p:txBody>
          <a:bodyPr vert="horz" wrap="square" lIns="0" tIns="263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2. Percabangan</a:t>
            </a:r>
            <a:r>
              <a:rPr sz="4450" spc="-40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Do-While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554845" marR="1265555">
              <a:lnSpc>
                <a:spcPct val="100000"/>
              </a:lnSpc>
              <a:spcBef>
                <a:spcPts val="2045"/>
              </a:spcBef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do/while </a:t>
            </a:r>
            <a:r>
              <a:rPr sz="4600" spc="-15" dirty="0">
                <a:latin typeface="Carlito"/>
                <a:cs typeface="Carlito"/>
              </a:rPr>
              <a:t>akan  </a:t>
            </a:r>
            <a:r>
              <a:rPr sz="4600" dirty="0">
                <a:latin typeface="Carlito"/>
                <a:cs typeface="Carlito"/>
              </a:rPr>
              <a:t>mengecek </a:t>
            </a:r>
            <a:r>
              <a:rPr sz="4600" spc="-20" dirty="0">
                <a:latin typeface="Carlito"/>
                <a:cs typeface="Carlito"/>
              </a:rPr>
              <a:t>kondisi </a:t>
            </a:r>
            <a:r>
              <a:rPr sz="4600" spc="5" dirty="0">
                <a:latin typeface="Carlito"/>
                <a:cs typeface="Carlito"/>
              </a:rPr>
              <a:t>di </a:t>
            </a:r>
            <a:r>
              <a:rPr sz="4600" spc="-5" dirty="0">
                <a:latin typeface="Carlito"/>
                <a:cs typeface="Carlito"/>
              </a:rPr>
              <a:t>belakang  </a:t>
            </a:r>
            <a:r>
              <a:rPr sz="4600" spc="5" dirty="0">
                <a:latin typeface="Carlito"/>
                <a:cs typeface="Carlito"/>
              </a:rPr>
              <a:t>(sesudah</a:t>
            </a:r>
            <a:r>
              <a:rPr sz="4600" spc="-2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mengulang),</a:t>
            </a:r>
            <a:endParaRPr sz="4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350">
              <a:latin typeface="Carlito"/>
              <a:cs typeface="Carlito"/>
            </a:endParaRPr>
          </a:p>
          <a:p>
            <a:pPr marL="9554845" marR="5080">
              <a:lnSpc>
                <a:spcPct val="100000"/>
              </a:lnSpc>
            </a:pPr>
            <a:r>
              <a:rPr sz="4600" spc="-5" dirty="0">
                <a:latin typeface="Carlito"/>
                <a:cs typeface="Carlito"/>
              </a:rPr>
              <a:t>sedangkan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while </a:t>
            </a:r>
            <a:r>
              <a:rPr sz="4600" spc="-10" dirty="0">
                <a:latin typeface="Carlito"/>
                <a:cs typeface="Carlito"/>
              </a:rPr>
              <a:t>akan </a:t>
            </a:r>
            <a:r>
              <a:rPr sz="4600" spc="10" dirty="0">
                <a:latin typeface="Carlito"/>
                <a:cs typeface="Carlito"/>
              </a:rPr>
              <a:t>mencek  </a:t>
            </a:r>
            <a:r>
              <a:rPr sz="4600" spc="-20" dirty="0">
                <a:latin typeface="Carlito"/>
                <a:cs typeface="Carlito"/>
              </a:rPr>
              <a:t>kondisi </a:t>
            </a:r>
            <a:r>
              <a:rPr sz="4600" spc="5" dirty="0">
                <a:latin typeface="Carlito"/>
                <a:cs typeface="Carlito"/>
              </a:rPr>
              <a:t>di depan </a:t>
            </a:r>
            <a:r>
              <a:rPr sz="4600" spc="-20" dirty="0">
                <a:latin typeface="Carlito"/>
                <a:cs typeface="Carlito"/>
              </a:rPr>
              <a:t>atau </a:t>
            </a:r>
            <a:r>
              <a:rPr sz="4600" spc="-10" dirty="0">
                <a:latin typeface="Carlito"/>
                <a:cs typeface="Carlito"/>
              </a:rPr>
              <a:t>awal</a:t>
            </a:r>
            <a:r>
              <a:rPr sz="4600" spc="-85" dirty="0">
                <a:latin typeface="Carlito"/>
                <a:cs typeface="Carlito"/>
              </a:rPr>
              <a:t> </a:t>
            </a:r>
            <a:r>
              <a:rPr sz="4600" spc="5" dirty="0">
                <a:latin typeface="Carlito"/>
                <a:cs typeface="Carlito"/>
              </a:rPr>
              <a:t>(sbelum  mengulang).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1664" y="3596440"/>
            <a:ext cx="8793228" cy="200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68143" y="5797712"/>
            <a:ext cx="6710375" cy="3936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098888"/>
              <a:ext cx="20093305" cy="9212580"/>
            </a:xfrm>
            <a:custGeom>
              <a:avLst/>
              <a:gdLst/>
              <a:ahLst/>
              <a:cxnLst/>
              <a:rect l="l" t="t" r="r" b="b"/>
              <a:pathLst>
                <a:path w="20093305" h="9212580">
                  <a:moveTo>
                    <a:pt x="20092788" y="0"/>
                  </a:moveTo>
                  <a:lnTo>
                    <a:pt x="0" y="0"/>
                  </a:lnTo>
                  <a:lnTo>
                    <a:pt x="0" y="9212493"/>
                  </a:lnTo>
                  <a:lnTo>
                    <a:pt x="20092788" y="9212493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202850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2178" y="2674513"/>
              <a:ext cx="9509103" cy="59623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060894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PERULANGAN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 DO-WHILE</a:t>
            </a:r>
            <a:endParaRPr sz="5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655928"/>
            <a:ext cx="1257109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/>
              <a:t>LETS </a:t>
            </a:r>
            <a:r>
              <a:rPr sz="5450" spc="-20" dirty="0"/>
              <a:t>CODE </a:t>
            </a:r>
            <a:r>
              <a:rPr sz="5450" spc="-5" dirty="0"/>
              <a:t>: HASIL </a:t>
            </a:r>
            <a:r>
              <a:rPr sz="5450" spc="-15" dirty="0"/>
              <a:t>PERULANGAN</a:t>
            </a:r>
            <a:r>
              <a:rPr sz="5450" spc="75" dirty="0"/>
              <a:t> </a:t>
            </a:r>
            <a:r>
              <a:rPr sz="5450" spc="-10" dirty="0"/>
              <a:t>DO-WHILE</a:t>
            </a:r>
            <a:endParaRPr sz="5450"/>
          </a:p>
        </p:txBody>
      </p:sp>
      <p:sp>
        <p:nvSpPr>
          <p:cNvPr id="4" name="object 4"/>
          <p:cNvSpPr/>
          <p:nvPr/>
        </p:nvSpPr>
        <p:spPr>
          <a:xfrm>
            <a:off x="1258226" y="2913253"/>
            <a:ext cx="8973349" cy="46357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29004" y="5889460"/>
            <a:ext cx="8199496" cy="677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2691851" y="2523695"/>
            <a:ext cx="3168650" cy="1241425"/>
            <a:chOff x="12691851" y="2523695"/>
            <a:chExt cx="3168650" cy="1241425"/>
          </a:xfrm>
        </p:grpSpPr>
        <p:sp>
          <p:nvSpPr>
            <p:cNvPr id="7" name="object 7"/>
            <p:cNvSpPr/>
            <p:nvPr/>
          </p:nvSpPr>
          <p:spPr>
            <a:xfrm>
              <a:off x="12691851" y="2839614"/>
              <a:ext cx="816566" cy="4588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148855" y="2523695"/>
              <a:ext cx="920620" cy="1241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337378" y="2523695"/>
              <a:ext cx="2523067" cy="12411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2646204" y="2683661"/>
            <a:ext cx="285432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spc="-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DO</a:t>
            </a: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-WHILE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176059" y="6063339"/>
            <a:ext cx="1788741" cy="4437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164852" y="5900640"/>
            <a:ext cx="181673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WHILE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0895" y="316392"/>
            <a:ext cx="12398375" cy="1688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376295" algn="l"/>
              </a:tabLst>
            </a:pPr>
            <a:r>
              <a:rPr sz="5450" spc="-15" dirty="0">
                <a:solidFill>
                  <a:srgbClr val="FF0000"/>
                </a:solidFill>
              </a:rPr>
              <a:t>LETS</a:t>
            </a:r>
            <a:r>
              <a:rPr sz="5450" spc="10" dirty="0">
                <a:solidFill>
                  <a:srgbClr val="FF0000"/>
                </a:solidFill>
              </a:rPr>
              <a:t> </a:t>
            </a:r>
            <a:r>
              <a:rPr sz="5450" spc="-20" dirty="0">
                <a:solidFill>
                  <a:srgbClr val="FF0000"/>
                </a:solidFill>
              </a:rPr>
              <a:t>CODE	</a:t>
            </a:r>
            <a:br>
              <a:rPr sz="5450" spc="-20" dirty="0">
                <a:solidFill>
                  <a:srgbClr val="FF0000"/>
                </a:solidFill>
              </a:rPr>
            </a:br>
            <a:r>
              <a:rPr sz="5450" spc="-15" dirty="0"/>
              <a:t>Membuat </a:t>
            </a:r>
            <a:r>
              <a:rPr sz="5450" spc="-45" dirty="0"/>
              <a:t>Variabel </a:t>
            </a:r>
            <a:r>
              <a:rPr sz="5450" spc="-5" dirty="0"/>
              <a:t>di</a:t>
            </a:r>
            <a:r>
              <a:rPr sz="5450" spc="10" dirty="0"/>
              <a:t> </a:t>
            </a:r>
            <a:r>
              <a:rPr sz="5450" spc="-25" dirty="0"/>
              <a:t>Javascript</a:t>
            </a:r>
            <a:endParaRPr sz="545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5205" y="2337435"/>
            <a:ext cx="9937115" cy="880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09195" y="4060190"/>
            <a:ext cx="7009765" cy="4116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738354"/>
            <a:ext cx="1211580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/>
              <a:t>Bentuk </a:t>
            </a:r>
            <a:r>
              <a:rPr sz="6600" spc="-30" dirty="0"/>
              <a:t>Perulangan </a:t>
            </a:r>
            <a:r>
              <a:rPr sz="6600" dirty="0"/>
              <a:t>pada</a:t>
            </a:r>
            <a:r>
              <a:rPr sz="6600" spc="-5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0282649" y="3620034"/>
            <a:ext cx="8496935" cy="607885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950"/>
              </a:spcBef>
            </a:pPr>
            <a:r>
              <a:rPr sz="3550" b="1" spc="-20" dirty="0">
                <a:solidFill>
                  <a:srgbClr val="FF0000"/>
                </a:solidFill>
                <a:latin typeface="Carlito"/>
                <a:cs typeface="Carlito"/>
              </a:rPr>
              <a:t>Perulangan foreach </a:t>
            </a:r>
            <a:r>
              <a:rPr sz="3550" spc="-25" dirty="0">
                <a:latin typeface="Carlito"/>
                <a:cs typeface="Carlito"/>
              </a:rPr>
              <a:t>biasanya </a:t>
            </a:r>
            <a:r>
              <a:rPr sz="3550" spc="-15" dirty="0">
                <a:latin typeface="Carlito"/>
                <a:cs typeface="Carlito"/>
              </a:rPr>
              <a:t>digunakan untuk  mencetak item </a:t>
            </a:r>
            <a:r>
              <a:rPr sz="3550" spc="-10" dirty="0">
                <a:latin typeface="Carlito"/>
                <a:cs typeface="Carlito"/>
              </a:rPr>
              <a:t>di </a:t>
            </a:r>
            <a:r>
              <a:rPr sz="3550" spc="-15" dirty="0">
                <a:latin typeface="Carlito"/>
                <a:cs typeface="Carlito"/>
              </a:rPr>
              <a:t>dalam</a:t>
            </a:r>
            <a:r>
              <a:rPr sz="3550" spc="95" dirty="0">
                <a:latin typeface="Carlito"/>
                <a:cs typeface="Carlito"/>
              </a:rPr>
              <a:t> </a:t>
            </a:r>
            <a:r>
              <a:rPr sz="3550" spc="-70" dirty="0">
                <a:latin typeface="Carlito"/>
                <a:cs typeface="Carlito"/>
              </a:rPr>
              <a:t>array.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50">
              <a:latin typeface="Carlito"/>
              <a:cs typeface="Carlito"/>
            </a:endParaRPr>
          </a:p>
          <a:p>
            <a:pPr marL="12700" marR="386080">
              <a:lnSpc>
                <a:spcPct val="80000"/>
              </a:lnSpc>
            </a:pPr>
            <a:r>
              <a:rPr sz="3550" spc="-20" dirty="0">
                <a:latin typeface="Carlito"/>
                <a:cs typeface="Carlito"/>
              </a:rPr>
              <a:t>Perulangan </a:t>
            </a:r>
            <a:r>
              <a:rPr sz="3550" spc="-5" dirty="0">
                <a:latin typeface="Carlito"/>
                <a:cs typeface="Carlito"/>
              </a:rPr>
              <a:t>ini </a:t>
            </a:r>
            <a:r>
              <a:rPr sz="3550" spc="-10" dirty="0">
                <a:latin typeface="Carlito"/>
                <a:cs typeface="Carlito"/>
              </a:rPr>
              <a:t>termasuk </a:t>
            </a:r>
            <a:r>
              <a:rPr sz="3550" spc="-15" dirty="0">
                <a:latin typeface="Carlito"/>
                <a:cs typeface="Carlito"/>
              </a:rPr>
              <a:t>dalam perulangan  </a:t>
            </a:r>
            <a:r>
              <a:rPr sz="3550" b="1" spc="-20" dirty="0">
                <a:solidFill>
                  <a:srgbClr val="FF0000"/>
                </a:solidFill>
                <a:latin typeface="Carlito"/>
                <a:cs typeface="Carlito"/>
              </a:rPr>
              <a:t>counted </a:t>
            </a:r>
            <a:r>
              <a:rPr sz="3550" b="1" spc="-5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3550" spc="-5" dirty="0">
                <a:latin typeface="Carlito"/>
                <a:cs typeface="Carlito"/>
              </a:rPr>
              <a:t>, </a:t>
            </a:r>
            <a:r>
              <a:rPr sz="3550" spc="-25" dirty="0">
                <a:latin typeface="Carlito"/>
                <a:cs typeface="Carlito"/>
              </a:rPr>
              <a:t>karena </a:t>
            </a:r>
            <a:r>
              <a:rPr sz="3550" spc="-10" dirty="0">
                <a:latin typeface="Carlito"/>
                <a:cs typeface="Carlito"/>
              </a:rPr>
              <a:t>jumlah </a:t>
            </a:r>
            <a:r>
              <a:rPr sz="3550" spc="-25" dirty="0">
                <a:latin typeface="Carlito"/>
                <a:cs typeface="Carlito"/>
              </a:rPr>
              <a:t>perulangannya  </a:t>
            </a:r>
            <a:r>
              <a:rPr sz="3550" spc="-20" dirty="0">
                <a:latin typeface="Carlito"/>
                <a:cs typeface="Carlito"/>
              </a:rPr>
              <a:t>akan ditentukan </a:t>
            </a:r>
            <a:r>
              <a:rPr sz="3550" spc="-10" dirty="0">
                <a:latin typeface="Carlito"/>
                <a:cs typeface="Carlito"/>
              </a:rPr>
              <a:t>oleh panjang dari</a:t>
            </a:r>
            <a:r>
              <a:rPr sz="3550" spc="130" dirty="0">
                <a:latin typeface="Carlito"/>
                <a:cs typeface="Carlito"/>
              </a:rPr>
              <a:t> </a:t>
            </a:r>
            <a:r>
              <a:rPr sz="3550" spc="-70" dirty="0">
                <a:latin typeface="Carlito"/>
                <a:cs typeface="Carlito"/>
              </a:rPr>
              <a:t>array.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Carlito"/>
              <a:cs typeface="Carlito"/>
            </a:endParaRPr>
          </a:p>
          <a:p>
            <a:pPr marL="12700" marR="1216025">
              <a:lnSpc>
                <a:spcPct val="80000"/>
              </a:lnSpc>
            </a:pPr>
            <a:r>
              <a:rPr sz="3550" spc="-5" dirty="0">
                <a:latin typeface="Carlito"/>
                <a:cs typeface="Carlito"/>
              </a:rPr>
              <a:t>Ada </a:t>
            </a:r>
            <a:r>
              <a:rPr sz="3550" b="1" spc="-10" dirty="0">
                <a:solidFill>
                  <a:srgbClr val="FF0000"/>
                </a:solidFill>
                <a:latin typeface="Carlito"/>
                <a:cs typeface="Carlito"/>
              </a:rPr>
              <a:t>dua </a:t>
            </a:r>
            <a:r>
              <a:rPr sz="3550" b="1" spc="-30" dirty="0">
                <a:solidFill>
                  <a:srgbClr val="FF0000"/>
                </a:solidFill>
                <a:latin typeface="Carlito"/>
                <a:cs typeface="Carlito"/>
              </a:rPr>
              <a:t>cara </a:t>
            </a:r>
            <a:r>
              <a:rPr sz="3550" spc="-10" dirty="0">
                <a:latin typeface="Carlito"/>
                <a:cs typeface="Carlito"/>
              </a:rPr>
              <a:t>menggunakan </a:t>
            </a:r>
            <a:r>
              <a:rPr sz="3550" spc="-15" dirty="0">
                <a:latin typeface="Carlito"/>
                <a:cs typeface="Carlito"/>
              </a:rPr>
              <a:t>perulangan  </a:t>
            </a:r>
            <a:r>
              <a:rPr sz="3550" spc="-25" dirty="0">
                <a:latin typeface="Carlito"/>
                <a:cs typeface="Carlito"/>
              </a:rPr>
              <a:t>foreach </a:t>
            </a:r>
            <a:r>
              <a:rPr sz="3550" spc="-10" dirty="0">
                <a:latin typeface="Carlito"/>
                <a:cs typeface="Carlito"/>
              </a:rPr>
              <a:t>di</a:t>
            </a:r>
            <a:r>
              <a:rPr sz="3550" spc="55" dirty="0">
                <a:latin typeface="Carlito"/>
                <a:cs typeface="Carlito"/>
              </a:rPr>
              <a:t> </a:t>
            </a:r>
            <a:r>
              <a:rPr sz="3550" spc="-20" dirty="0">
                <a:latin typeface="Carlito"/>
                <a:cs typeface="Carlito"/>
              </a:rPr>
              <a:t>Javascript:</a:t>
            </a:r>
            <a:endParaRPr sz="35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Carlito"/>
              <a:cs typeface="Carlito"/>
            </a:endParaRPr>
          </a:p>
          <a:p>
            <a:pPr marL="767080" indent="-755015">
              <a:lnSpc>
                <a:spcPts val="4260"/>
              </a:lnSpc>
              <a:spcBef>
                <a:spcPts val="5"/>
              </a:spcBef>
              <a:buAutoNum type="arabicPeriod"/>
              <a:tabLst>
                <a:tab pos="766445" algn="l"/>
                <a:tab pos="767715" algn="l"/>
              </a:tabLst>
            </a:pPr>
            <a:r>
              <a:rPr sz="3550" spc="-10" dirty="0">
                <a:latin typeface="Carlito"/>
                <a:cs typeface="Carlito"/>
              </a:rPr>
              <a:t>Menggunakan </a:t>
            </a:r>
            <a:r>
              <a:rPr sz="3550" spc="-35" dirty="0">
                <a:latin typeface="Carlito"/>
                <a:cs typeface="Carlito"/>
              </a:rPr>
              <a:t>for </a:t>
            </a:r>
            <a:r>
              <a:rPr sz="3550" spc="-20" dirty="0">
                <a:latin typeface="Carlito"/>
                <a:cs typeface="Carlito"/>
              </a:rPr>
              <a:t>dengan </a:t>
            </a:r>
            <a:r>
              <a:rPr sz="3550" spc="-25" dirty="0">
                <a:latin typeface="Carlito"/>
                <a:cs typeface="Carlito"/>
              </a:rPr>
              <a:t>operator</a:t>
            </a:r>
            <a:r>
              <a:rPr sz="3550" spc="110" dirty="0">
                <a:latin typeface="Carlito"/>
                <a:cs typeface="Carlito"/>
              </a:rPr>
              <a:t> </a:t>
            </a:r>
            <a:r>
              <a:rPr sz="3550" spc="-5" dirty="0">
                <a:latin typeface="Carlito"/>
                <a:cs typeface="Carlito"/>
              </a:rPr>
              <a:t>in;</a:t>
            </a:r>
            <a:endParaRPr sz="3550">
              <a:latin typeface="Carlito"/>
              <a:cs typeface="Carlito"/>
            </a:endParaRPr>
          </a:p>
          <a:p>
            <a:pPr marL="767080" indent="-755015">
              <a:lnSpc>
                <a:spcPts val="4260"/>
              </a:lnSpc>
              <a:buAutoNum type="arabicPeriod"/>
              <a:tabLst>
                <a:tab pos="766445" algn="l"/>
                <a:tab pos="767715" algn="l"/>
              </a:tabLst>
            </a:pPr>
            <a:r>
              <a:rPr sz="3550" spc="-10" dirty="0">
                <a:latin typeface="Carlito"/>
                <a:cs typeface="Carlito"/>
              </a:rPr>
              <a:t>Mengguunakan method</a:t>
            </a:r>
            <a:r>
              <a:rPr sz="3550" spc="50" dirty="0">
                <a:latin typeface="Carlito"/>
                <a:cs typeface="Carlito"/>
              </a:rPr>
              <a:t> </a:t>
            </a:r>
            <a:r>
              <a:rPr sz="3550" spc="-20" dirty="0">
                <a:latin typeface="Carlito"/>
                <a:cs typeface="Carlito"/>
              </a:rPr>
              <a:t>forEach().</a:t>
            </a:r>
            <a:endParaRPr sz="35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884" y="2533157"/>
            <a:ext cx="6249035" cy="704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50" dirty="0">
                <a:latin typeface="Arial" panose="020B0704020202090204"/>
                <a:cs typeface="Arial" panose="020B0704020202090204"/>
              </a:rPr>
              <a:t>4. Percabangan</a:t>
            </a:r>
            <a:r>
              <a:rPr sz="4450" spc="-8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Foreach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11311890"/>
            <a:chOff x="11311" y="0"/>
            <a:chExt cx="20093305" cy="11311890"/>
          </a:xfrm>
        </p:grpSpPr>
        <p:sp>
          <p:nvSpPr>
            <p:cNvPr id="3" name="object 3"/>
            <p:cNvSpPr/>
            <p:nvPr/>
          </p:nvSpPr>
          <p:spPr>
            <a:xfrm>
              <a:off x="11311" y="1718072"/>
              <a:ext cx="20093305" cy="9593580"/>
            </a:xfrm>
            <a:custGeom>
              <a:avLst/>
              <a:gdLst/>
              <a:ahLst/>
              <a:cxnLst/>
              <a:rect l="l" t="t" r="r" b="b"/>
              <a:pathLst>
                <a:path w="20093305" h="9593580">
                  <a:moveTo>
                    <a:pt x="20092788" y="0"/>
                  </a:moveTo>
                  <a:lnTo>
                    <a:pt x="0" y="0"/>
                  </a:lnTo>
                  <a:lnTo>
                    <a:pt x="0" y="9593310"/>
                  </a:lnTo>
                  <a:lnTo>
                    <a:pt x="20092788" y="9593310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84801" y="1905339"/>
              <a:ext cx="9046593" cy="635574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638985" y="1905339"/>
              <a:ext cx="8579056" cy="60126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95015" y="8672061"/>
              <a:ext cx="3016369" cy="2330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6431670" y="0"/>
              <a:ext cx="1934246" cy="1905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8013" y="393043"/>
            <a:ext cx="150717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3345" algn="l"/>
              </a:tabLst>
            </a:pPr>
            <a:r>
              <a:rPr sz="6600" spc="-10" dirty="0">
                <a:solidFill>
                  <a:srgbClr val="FF0000"/>
                </a:solidFill>
              </a:rPr>
              <a:t>LETS</a:t>
            </a:r>
            <a:r>
              <a:rPr sz="6600" dirty="0">
                <a:solidFill>
                  <a:srgbClr val="FF0000"/>
                </a:solidFill>
              </a:rPr>
              <a:t> </a:t>
            </a:r>
            <a:r>
              <a:rPr sz="6600" spc="-15" dirty="0">
                <a:solidFill>
                  <a:srgbClr val="FF0000"/>
                </a:solidFill>
              </a:rPr>
              <a:t>CODE	</a:t>
            </a:r>
            <a:r>
              <a:rPr sz="660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660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6600" b="0" dirty="0">
                <a:solidFill>
                  <a:srgbClr val="000000"/>
                </a:solidFill>
                <a:latin typeface="Carlito"/>
                <a:cs typeface="Carlito"/>
              </a:rPr>
              <a:t>1. PERULANGAN</a:t>
            </a:r>
            <a:r>
              <a:rPr sz="6600" b="0" spc="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6600" b="0" spc="-3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6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174298"/>
            <a:ext cx="20093305" cy="9067165"/>
          </a:xfrm>
          <a:custGeom>
            <a:avLst/>
            <a:gdLst/>
            <a:ahLst/>
            <a:cxnLst/>
            <a:rect l="l" t="t" r="r" b="b"/>
            <a:pathLst>
              <a:path w="20093305" h="9067165">
                <a:moveTo>
                  <a:pt x="20092788" y="0"/>
                </a:moveTo>
                <a:lnTo>
                  <a:pt x="0" y="0"/>
                </a:lnTo>
                <a:lnTo>
                  <a:pt x="0" y="9066702"/>
                </a:lnTo>
                <a:lnTo>
                  <a:pt x="20092788" y="906670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47199" y="70381"/>
            <a:ext cx="1934246" cy="194555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31089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5450" b="0" spc="-50" dirty="0">
                <a:solidFill>
                  <a:srgbClr val="000000"/>
                </a:solidFill>
                <a:latin typeface="Carlito"/>
                <a:cs typeface="Carlito"/>
              </a:rPr>
              <a:t>ke-2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45374" y="2440745"/>
            <a:ext cx="11217122" cy="6430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86700"/>
            <a:ext cx="20093305" cy="8924925"/>
          </a:xfrm>
          <a:custGeom>
            <a:avLst/>
            <a:gdLst/>
            <a:ahLst/>
            <a:cxnLst/>
            <a:rect l="l" t="t" r="r" b="b"/>
            <a:pathLst>
              <a:path w="20093305" h="8924925">
                <a:moveTo>
                  <a:pt x="20092788" y="0"/>
                </a:moveTo>
                <a:lnTo>
                  <a:pt x="0" y="0"/>
                </a:lnTo>
                <a:lnTo>
                  <a:pt x="0" y="8924682"/>
                </a:lnTo>
                <a:lnTo>
                  <a:pt x="20092788" y="8924682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31089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40" dirty="0">
                <a:solidFill>
                  <a:srgbClr val="000000"/>
                </a:solidFill>
                <a:latin typeface="Carlito"/>
                <a:cs typeface="Carlito"/>
              </a:rPr>
              <a:t>Cara </a:t>
            </a:r>
            <a:r>
              <a:rPr sz="5450" b="0" spc="-50" dirty="0">
                <a:solidFill>
                  <a:srgbClr val="000000"/>
                </a:solidFill>
                <a:latin typeface="Carlito"/>
                <a:cs typeface="Carlito"/>
              </a:rPr>
              <a:t>ke-2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8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670" y="3657424"/>
            <a:ext cx="8204834" cy="40474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forEach() </a:t>
            </a:r>
            <a:r>
              <a:rPr sz="5250" spc="5" dirty="0">
                <a:latin typeface="Carlito"/>
                <a:cs typeface="Carlito"/>
              </a:rPr>
              <a:t>memiliki  </a:t>
            </a:r>
            <a:r>
              <a:rPr sz="5250" spc="-15" dirty="0">
                <a:latin typeface="Carlito"/>
                <a:cs typeface="Carlito"/>
              </a:rPr>
              <a:t>parameter </a:t>
            </a:r>
            <a:r>
              <a:rPr sz="5250" spc="5" dirty="0">
                <a:latin typeface="Carlito"/>
                <a:cs typeface="Carlito"/>
              </a:rPr>
              <a:t>berupa fungsi 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callback</a:t>
            </a:r>
            <a:r>
              <a:rPr sz="5250" spc="5" dirty="0">
                <a:latin typeface="Carlito"/>
                <a:cs typeface="Carlito"/>
              </a:rPr>
              <a:t>. </a:t>
            </a:r>
            <a:r>
              <a:rPr sz="5250" spc="-15" dirty="0">
                <a:latin typeface="Carlito"/>
                <a:cs typeface="Carlito"/>
              </a:rPr>
              <a:t>Sebenarnya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20" dirty="0">
                <a:latin typeface="Carlito"/>
                <a:cs typeface="Carlito"/>
              </a:rPr>
              <a:t>juga  </a:t>
            </a:r>
            <a:r>
              <a:rPr sz="5250" spc="5" dirty="0">
                <a:latin typeface="Carlito"/>
                <a:cs typeface="Carlito"/>
              </a:rPr>
              <a:t>bisa menggunakan </a:t>
            </a:r>
            <a:r>
              <a:rPr sz="5250" spc="-15" dirty="0">
                <a:latin typeface="Carlito"/>
                <a:cs typeface="Carlito"/>
              </a:rPr>
              <a:t>arrow  </a:t>
            </a:r>
            <a:r>
              <a:rPr sz="5250" spc="5" dirty="0">
                <a:latin typeface="Carlito"/>
                <a:cs typeface="Carlito"/>
              </a:rPr>
              <a:t>function seperti</a:t>
            </a:r>
            <a:r>
              <a:rPr sz="5250" spc="7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ini: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88614" y="2709704"/>
            <a:ext cx="10915485" cy="60327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252772" y="310434"/>
            <a:ext cx="1932989" cy="1932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337684"/>
              <a:ext cx="20093305" cy="8973820"/>
            </a:xfrm>
            <a:custGeom>
              <a:avLst/>
              <a:gdLst/>
              <a:ahLst/>
              <a:cxnLst/>
              <a:rect l="l" t="t" r="r" b="b"/>
              <a:pathLst>
                <a:path w="20093305" h="8973820">
                  <a:moveTo>
                    <a:pt x="20092788" y="0"/>
                  </a:moveTo>
                  <a:lnTo>
                    <a:pt x="0" y="0"/>
                  </a:lnTo>
                  <a:lnTo>
                    <a:pt x="0" y="8973698"/>
                  </a:lnTo>
                  <a:lnTo>
                    <a:pt x="20092788" y="8973698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40211" y="1959380"/>
              <a:ext cx="4822420" cy="9351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1210945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5450" b="0" spc="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30" dirty="0">
                <a:solidFill>
                  <a:srgbClr val="000000"/>
                </a:solidFill>
                <a:latin typeface="Carlito"/>
                <a:cs typeface="Carlito"/>
              </a:rPr>
              <a:t>FOREACH</a:t>
            </a:r>
            <a:endParaRPr sz="5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0"/>
            <a:ext cx="20093305" cy="2004695"/>
            <a:chOff x="11311" y="0"/>
            <a:chExt cx="20093305" cy="2004695"/>
          </a:xfrm>
        </p:grpSpPr>
        <p:sp>
          <p:nvSpPr>
            <p:cNvPr id="3" name="object 3"/>
            <p:cNvSpPr/>
            <p:nvPr/>
          </p:nvSpPr>
          <p:spPr>
            <a:xfrm>
              <a:off x="11311" y="0"/>
              <a:ext cx="20093305" cy="2004695"/>
            </a:xfrm>
            <a:custGeom>
              <a:avLst/>
              <a:gdLst/>
              <a:ahLst/>
              <a:cxnLst/>
              <a:rect l="l" t="t" r="r" b="b"/>
              <a:pathLst>
                <a:path w="20093305" h="2004695">
                  <a:moveTo>
                    <a:pt x="0" y="2004628"/>
                  </a:moveTo>
                  <a:lnTo>
                    <a:pt x="20092787" y="2004628"/>
                  </a:lnTo>
                  <a:lnTo>
                    <a:pt x="20092787" y="0"/>
                  </a:lnTo>
                  <a:lnTo>
                    <a:pt x="0" y="0"/>
                  </a:lnTo>
                  <a:lnTo>
                    <a:pt x="0" y="2004628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952" y="439503"/>
            <a:ext cx="13328650" cy="113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Bentuk </a:t>
            </a:r>
            <a:r>
              <a:rPr sz="7250" spc="-30" dirty="0"/>
              <a:t>Perulangan </a:t>
            </a:r>
            <a:r>
              <a:rPr sz="7250" spc="5" dirty="0"/>
              <a:t>pada</a:t>
            </a:r>
            <a:r>
              <a:rPr sz="7250" spc="95" dirty="0"/>
              <a:t> </a:t>
            </a:r>
            <a:r>
              <a:rPr sz="7250" spc="-25" dirty="0"/>
              <a:t>Javascript</a:t>
            </a:r>
            <a:endParaRPr sz="7250"/>
          </a:p>
        </p:txBody>
      </p:sp>
      <p:sp>
        <p:nvSpPr>
          <p:cNvPr id="6" name="object 6"/>
          <p:cNvSpPr txBox="1"/>
          <p:nvPr/>
        </p:nvSpPr>
        <p:spPr>
          <a:xfrm>
            <a:off x="739884" y="2281879"/>
            <a:ext cx="8820785" cy="7602220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640715" indent="-628650">
              <a:lnSpc>
                <a:spcPct val="100000"/>
              </a:lnSpc>
              <a:spcBef>
                <a:spcPts val="2080"/>
              </a:spcBef>
              <a:buAutoNum type="arabicPeriod" startAt="5"/>
              <a:tabLst>
                <a:tab pos="641350" algn="l"/>
              </a:tabLst>
            </a:pPr>
            <a:r>
              <a:rPr sz="4450" dirty="0">
                <a:latin typeface="Arial" panose="020B0704020202090204"/>
                <a:cs typeface="Arial" panose="020B0704020202090204"/>
              </a:rPr>
              <a:t>Percabangan</a:t>
            </a:r>
            <a:r>
              <a:rPr sz="4450" spc="-35" dirty="0">
                <a:latin typeface="Arial" panose="020B0704020202090204"/>
                <a:cs typeface="Arial" panose="020B0704020202090204"/>
              </a:rPr>
              <a:t> </a:t>
            </a:r>
            <a:r>
              <a:rPr sz="4450" dirty="0">
                <a:latin typeface="Arial" panose="020B0704020202090204"/>
                <a:cs typeface="Arial" panose="020B0704020202090204"/>
              </a:rPr>
              <a:t>Repeat()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06145" marR="676275" lvl="1" indent="-565785">
              <a:lnSpc>
                <a:spcPct val="101000"/>
              </a:lnSpc>
              <a:spcBef>
                <a:spcPts val="1895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-5" dirty="0">
                <a:latin typeface="Carlito"/>
                <a:cs typeface="Carlito"/>
              </a:rPr>
              <a:t>Perulangan </a:t>
            </a:r>
            <a:r>
              <a:rPr sz="4250" spc="5" dirty="0">
                <a:latin typeface="Carlito"/>
                <a:cs typeface="Carlito"/>
              </a:rPr>
              <a:t>dengen </a:t>
            </a:r>
            <a:r>
              <a:rPr sz="4250" spc="10" dirty="0">
                <a:latin typeface="Carlito"/>
                <a:cs typeface="Carlito"/>
              </a:rPr>
              <a:t>method </a:t>
            </a:r>
            <a:r>
              <a:rPr sz="4250" spc="-10" dirty="0">
                <a:latin typeface="Carlito"/>
                <a:cs typeface="Carlito"/>
              </a:rPr>
              <a:t>atau  </a:t>
            </a:r>
            <a:r>
              <a:rPr sz="4250" spc="10" dirty="0">
                <a:latin typeface="Carlito"/>
                <a:cs typeface="Carlito"/>
              </a:rPr>
              <a:t>fungsi </a:t>
            </a:r>
            <a:r>
              <a:rPr sz="4250" dirty="0">
                <a:latin typeface="Carlito"/>
                <a:cs typeface="Carlito"/>
              </a:rPr>
              <a:t>repeat() </a:t>
            </a:r>
            <a:r>
              <a:rPr sz="4250" spc="5" dirty="0">
                <a:latin typeface="Carlito"/>
                <a:cs typeface="Carlito"/>
              </a:rPr>
              <a:t>termasuk </a:t>
            </a:r>
            <a:r>
              <a:rPr sz="4250" spc="10" dirty="0">
                <a:latin typeface="Carlito"/>
                <a:cs typeface="Carlito"/>
              </a:rPr>
              <a:t>dalam  </a:t>
            </a:r>
            <a:r>
              <a:rPr sz="4250" dirty="0">
                <a:latin typeface="Carlito"/>
                <a:cs typeface="Carlito"/>
              </a:rPr>
              <a:t>perulangan </a:t>
            </a:r>
            <a:r>
              <a:rPr sz="4250" b="1" spc="-5" dirty="0">
                <a:solidFill>
                  <a:srgbClr val="FF0000"/>
                </a:solidFill>
                <a:latin typeface="Carlito"/>
                <a:cs typeface="Carlito"/>
              </a:rPr>
              <a:t>counted</a:t>
            </a:r>
            <a:r>
              <a:rPr sz="4250" b="1" spc="4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250" b="1" spc="10" dirty="0">
                <a:solidFill>
                  <a:srgbClr val="FF0000"/>
                </a:solidFill>
                <a:latin typeface="Carlito"/>
                <a:cs typeface="Carlito"/>
              </a:rPr>
              <a:t>loop</a:t>
            </a:r>
            <a:r>
              <a:rPr sz="4250" spc="10" dirty="0">
                <a:latin typeface="Carlito"/>
                <a:cs typeface="Carlito"/>
              </a:rPr>
              <a:t>.</a:t>
            </a:r>
            <a:endParaRPr sz="42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5900">
              <a:latin typeface="Carlito"/>
              <a:cs typeface="Carlito"/>
            </a:endParaRPr>
          </a:p>
          <a:p>
            <a:pPr marL="906145" marR="316230" lvl="1" indent="-565785">
              <a:lnSpc>
                <a:spcPct val="101000"/>
              </a:lnSpc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15" dirty="0">
                <a:latin typeface="Carlito"/>
                <a:cs typeface="Carlito"/>
              </a:rPr>
              <a:t>Fungsi </a:t>
            </a:r>
            <a:r>
              <a:rPr sz="4250" spc="10" dirty="0">
                <a:latin typeface="Carlito"/>
                <a:cs typeface="Carlito"/>
              </a:rPr>
              <a:t>ini </a:t>
            </a:r>
            <a:r>
              <a:rPr sz="4250" b="1" spc="15" dirty="0">
                <a:solidFill>
                  <a:srgbClr val="FF0000"/>
                </a:solidFill>
                <a:latin typeface="Carlito"/>
                <a:cs typeface="Carlito"/>
              </a:rPr>
              <a:t>khusus </a:t>
            </a:r>
            <a:r>
              <a:rPr sz="4250" spc="5" dirty="0">
                <a:latin typeface="Carlito"/>
                <a:cs typeface="Carlito"/>
              </a:rPr>
              <a:t>digunakan untuk  </a:t>
            </a:r>
            <a:r>
              <a:rPr sz="4250" spc="15" dirty="0">
                <a:latin typeface="Carlito"/>
                <a:cs typeface="Carlito"/>
              </a:rPr>
              <a:t>mengulang </a:t>
            </a:r>
            <a:r>
              <a:rPr sz="4250" b="1" spc="15" dirty="0">
                <a:solidFill>
                  <a:srgbClr val="FF0000"/>
                </a:solidFill>
                <a:latin typeface="Carlito"/>
                <a:cs typeface="Carlito"/>
              </a:rPr>
              <a:t>sebuah </a:t>
            </a:r>
            <a:r>
              <a:rPr sz="4250" b="1" spc="-10" dirty="0">
                <a:solidFill>
                  <a:srgbClr val="FF0000"/>
                </a:solidFill>
                <a:latin typeface="Carlito"/>
                <a:cs typeface="Carlito"/>
              </a:rPr>
              <a:t>teks</a:t>
            </a:r>
            <a:r>
              <a:rPr sz="4250" b="1" spc="-2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250" b="1" spc="5" dirty="0">
                <a:solidFill>
                  <a:srgbClr val="FF0000"/>
                </a:solidFill>
                <a:latin typeface="Carlito"/>
                <a:cs typeface="Carlito"/>
              </a:rPr>
              <a:t>(string).</a:t>
            </a:r>
            <a:endParaRPr sz="425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5900">
              <a:latin typeface="Carlito"/>
              <a:cs typeface="Carlito"/>
            </a:endParaRPr>
          </a:p>
          <a:p>
            <a:pPr marL="906145" marR="5080" lvl="1" indent="-565785">
              <a:lnSpc>
                <a:spcPct val="101000"/>
              </a:lnSpc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250" spc="10" dirty="0">
                <a:latin typeface="Carlito"/>
                <a:cs typeface="Carlito"/>
              </a:rPr>
              <a:t>Bisa dibilang: Ini merupakan </a:t>
            </a:r>
            <a:r>
              <a:rPr sz="4250" spc="-10" dirty="0">
                <a:latin typeface="Carlito"/>
                <a:cs typeface="Carlito"/>
              </a:rPr>
              <a:t>singkat  </a:t>
            </a:r>
            <a:r>
              <a:rPr sz="4250" spc="10" dirty="0">
                <a:latin typeface="Carlito"/>
                <a:cs typeface="Carlito"/>
              </a:rPr>
              <a:t>dari </a:t>
            </a:r>
            <a:r>
              <a:rPr sz="4250" dirty="0">
                <a:latin typeface="Carlito"/>
                <a:cs typeface="Carlito"/>
              </a:rPr>
              <a:t>perulangan</a:t>
            </a:r>
            <a:r>
              <a:rPr sz="4250" spc="40" dirty="0">
                <a:latin typeface="Carlito"/>
                <a:cs typeface="Carlito"/>
              </a:rPr>
              <a:t> </a:t>
            </a:r>
            <a:r>
              <a:rPr sz="4250" b="1" spc="-100" dirty="0">
                <a:solidFill>
                  <a:srgbClr val="FF0000"/>
                </a:solidFill>
                <a:latin typeface="Carlito"/>
                <a:cs typeface="Carlito"/>
              </a:rPr>
              <a:t>for.</a:t>
            </a:r>
            <a:endParaRPr sz="4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2386700"/>
            <a:ext cx="20093305" cy="8924925"/>
            <a:chOff x="11311" y="2386700"/>
            <a:chExt cx="20093305" cy="8924925"/>
          </a:xfrm>
        </p:grpSpPr>
        <p:sp>
          <p:nvSpPr>
            <p:cNvPr id="3" name="object 3"/>
            <p:cNvSpPr/>
            <p:nvPr/>
          </p:nvSpPr>
          <p:spPr>
            <a:xfrm>
              <a:off x="11311" y="2386700"/>
              <a:ext cx="20093305" cy="8924925"/>
            </a:xfrm>
            <a:custGeom>
              <a:avLst/>
              <a:gdLst/>
              <a:ahLst/>
              <a:cxnLst/>
              <a:rect l="l" t="t" r="r" b="b"/>
              <a:pathLst>
                <a:path w="20093305" h="8924925">
                  <a:moveTo>
                    <a:pt x="20092788" y="0"/>
                  </a:moveTo>
                  <a:lnTo>
                    <a:pt x="0" y="0"/>
                  </a:lnTo>
                  <a:lnTo>
                    <a:pt x="0" y="8924682"/>
                  </a:lnTo>
                  <a:lnTo>
                    <a:pt x="20092788" y="8924682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84139" y="3287842"/>
              <a:ext cx="6701366" cy="532012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8333" y="3287842"/>
              <a:ext cx="8054962" cy="4471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771032"/>
            <a:ext cx="1339786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7250" b="0" spc="-5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7250" b="0"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25" dirty="0">
                <a:solidFill>
                  <a:srgbClr val="000000"/>
                </a:solidFill>
                <a:latin typeface="Carlito"/>
                <a:cs typeface="Carlito"/>
              </a:rPr>
              <a:t>Repeat()</a:t>
            </a:r>
            <a:endParaRPr sz="725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05558" y="326773"/>
            <a:ext cx="1932989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2337684"/>
            <a:ext cx="20093305" cy="8903335"/>
          </a:xfrm>
          <a:custGeom>
            <a:avLst/>
            <a:gdLst/>
            <a:ahLst/>
            <a:cxnLst/>
            <a:rect l="l" t="t" r="r" b="b"/>
            <a:pathLst>
              <a:path w="20093305" h="8903335">
                <a:moveTo>
                  <a:pt x="20092788" y="0"/>
                </a:moveTo>
                <a:lnTo>
                  <a:pt x="0" y="0"/>
                </a:lnTo>
                <a:lnTo>
                  <a:pt x="0" y="8903316"/>
                </a:lnTo>
                <a:lnTo>
                  <a:pt x="20092788" y="890331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901292" y="116884"/>
            <a:ext cx="1934246" cy="19782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9274" y="536802"/>
            <a:ext cx="1446466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6600" b="0" spc="-5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6600" b="0" spc="-10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6600" b="0" spc="-3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6600" b="0" spc="-75" dirty="0">
                <a:solidFill>
                  <a:srgbClr val="000000"/>
                </a:solidFill>
                <a:latin typeface="Carlito"/>
                <a:cs typeface="Carlito"/>
              </a:rPr>
              <a:t>REPEAT()</a:t>
            </a:r>
            <a:endParaRPr sz="6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71454" y="3095548"/>
            <a:ext cx="14972501" cy="1752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70381"/>
            <a:ext cx="20093305" cy="1934845"/>
          </a:xfrm>
          <a:custGeom>
            <a:avLst/>
            <a:gdLst/>
            <a:ahLst/>
            <a:cxnLst/>
            <a:rect l="l" t="t" r="r" b="b"/>
            <a:pathLst>
              <a:path w="20093305" h="1934845">
                <a:moveTo>
                  <a:pt x="20092788" y="0"/>
                </a:moveTo>
                <a:lnTo>
                  <a:pt x="0" y="0"/>
                </a:lnTo>
                <a:lnTo>
                  <a:pt x="0" y="1934246"/>
                </a:lnTo>
                <a:lnTo>
                  <a:pt x="20092788" y="1934246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0505" y="325175"/>
            <a:ext cx="13328650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/>
              <a:t>Bentuk </a:t>
            </a:r>
            <a:r>
              <a:rPr sz="7250" spc="-30" dirty="0"/>
              <a:t>Perulangan </a:t>
            </a:r>
            <a:r>
              <a:rPr sz="7250" spc="5" dirty="0"/>
              <a:t>pada</a:t>
            </a:r>
            <a:r>
              <a:rPr sz="7250" spc="65" dirty="0"/>
              <a:t> </a:t>
            </a:r>
            <a:r>
              <a:rPr sz="7250" spc="-25" dirty="0"/>
              <a:t>Javascript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739884" y="2303809"/>
            <a:ext cx="10551795" cy="5536565"/>
          </a:xfrm>
          <a:prstGeom prst="rect">
            <a:avLst/>
          </a:prstGeom>
        </p:spPr>
        <p:txBody>
          <a:bodyPr vert="horz" wrap="square" lIns="0" tIns="242570" rIns="0" bIns="0" rtlCol="0">
            <a:spAutoFit/>
          </a:bodyPr>
          <a:lstStyle/>
          <a:p>
            <a:pPr marL="641350" indent="-629285">
              <a:lnSpc>
                <a:spcPct val="100000"/>
              </a:lnSpc>
              <a:spcBef>
                <a:spcPts val="1910"/>
              </a:spcBef>
              <a:buAutoNum type="arabicPeriod" startAt="6"/>
              <a:tabLst>
                <a:tab pos="641985" algn="l"/>
              </a:tabLst>
            </a:pPr>
            <a:r>
              <a:rPr sz="4450" dirty="0">
                <a:latin typeface="Arial" panose="020B0704020202090204"/>
                <a:cs typeface="Arial" panose="020B0704020202090204"/>
              </a:rPr>
              <a:t>Bonus: Perulangan Bersarang</a:t>
            </a:r>
            <a:r>
              <a:rPr sz="4450" spc="-70" dirty="0"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latin typeface="Arial" panose="020B0704020202090204"/>
                <a:cs typeface="Arial" panose="020B0704020202090204"/>
              </a:rPr>
              <a:t>(Nested)</a:t>
            </a:r>
            <a:endParaRPr sz="4450">
              <a:latin typeface="Arial" panose="020B0704020202090204"/>
              <a:cs typeface="Arial" panose="020B0704020202090204"/>
            </a:endParaRPr>
          </a:p>
          <a:p>
            <a:pPr marL="906145" marR="1720215" lvl="1" indent="-565785">
              <a:lnSpc>
                <a:spcPct val="100000"/>
              </a:lnSpc>
              <a:spcBef>
                <a:spcPts val="1875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600" spc="5" dirty="0">
                <a:latin typeface="Carlito"/>
                <a:cs typeface="Carlito"/>
              </a:rPr>
              <a:t>Di dalam blok </a:t>
            </a:r>
            <a:r>
              <a:rPr sz="4600" spc="-5" dirty="0">
                <a:latin typeface="Carlito"/>
                <a:cs typeface="Carlito"/>
              </a:rPr>
              <a:t>perulangan, </a:t>
            </a:r>
            <a:r>
              <a:rPr sz="4600" spc="-15" dirty="0">
                <a:latin typeface="Carlito"/>
                <a:cs typeface="Carlito"/>
              </a:rPr>
              <a:t>kita  </a:t>
            </a:r>
            <a:r>
              <a:rPr sz="4600" spc="-20" dirty="0">
                <a:latin typeface="Carlito"/>
                <a:cs typeface="Carlito"/>
              </a:rPr>
              <a:t>juga </a:t>
            </a:r>
            <a:r>
              <a:rPr sz="4600" spc="-5" dirty="0">
                <a:latin typeface="Carlito"/>
                <a:cs typeface="Carlito"/>
              </a:rPr>
              <a:t>dapat </a:t>
            </a:r>
            <a:r>
              <a:rPr sz="4600" spc="5" dirty="0">
                <a:latin typeface="Carlito"/>
                <a:cs typeface="Carlito"/>
              </a:rPr>
              <a:t>membuat</a:t>
            </a:r>
            <a:r>
              <a:rPr sz="4600" spc="-30" dirty="0">
                <a:latin typeface="Carlito"/>
                <a:cs typeface="Carlito"/>
              </a:rPr>
              <a:t> </a:t>
            </a:r>
            <a:r>
              <a:rPr sz="4600" spc="-5" dirty="0">
                <a:latin typeface="Carlito"/>
                <a:cs typeface="Carlito"/>
              </a:rPr>
              <a:t>perulangan.</a:t>
            </a:r>
            <a:endParaRPr sz="4600">
              <a:latin typeface="Carlito"/>
              <a:cs typeface="Carlito"/>
            </a:endParaRPr>
          </a:p>
          <a:p>
            <a:pPr marL="906145" lvl="1" indent="-566420">
              <a:lnSpc>
                <a:spcPct val="100000"/>
              </a:lnSpc>
              <a:spcBef>
                <a:spcPts val="1130"/>
              </a:spcBef>
              <a:buFont typeface="Arial" panose="020B0704020202090204"/>
              <a:buChar char="•"/>
              <a:tabLst>
                <a:tab pos="905510" algn="l"/>
                <a:tab pos="906780" algn="l"/>
              </a:tabLst>
            </a:pPr>
            <a:r>
              <a:rPr sz="4600" spc="5" dirty="0">
                <a:latin typeface="Carlito"/>
                <a:cs typeface="Carlito"/>
              </a:rPr>
              <a:t>Ini </a:t>
            </a:r>
            <a:r>
              <a:rPr sz="4600" dirty="0">
                <a:latin typeface="Carlito"/>
                <a:cs typeface="Carlito"/>
              </a:rPr>
              <a:t>disebut </a:t>
            </a:r>
            <a:r>
              <a:rPr sz="4600" spc="-10" dirty="0">
                <a:latin typeface="Carlito"/>
                <a:cs typeface="Carlito"/>
              </a:rPr>
              <a:t>dengan </a:t>
            </a:r>
            <a:r>
              <a:rPr sz="4600" i="1" spc="-15" dirty="0">
                <a:latin typeface="Carlito"/>
                <a:cs typeface="Carlito"/>
              </a:rPr>
              <a:t>nested</a:t>
            </a:r>
            <a:endParaRPr sz="4600">
              <a:latin typeface="Carlito"/>
              <a:cs typeface="Carlito"/>
            </a:endParaRPr>
          </a:p>
          <a:p>
            <a:pPr marL="906145" marR="2094865">
              <a:lnSpc>
                <a:spcPct val="100000"/>
              </a:lnSpc>
              <a:tabLst>
                <a:tab pos="3261995" algn="l"/>
              </a:tabLst>
            </a:pPr>
            <a:r>
              <a:rPr sz="4600" i="1" spc="5" dirty="0">
                <a:latin typeface="Carlito"/>
                <a:cs typeface="Carlito"/>
              </a:rPr>
              <a:t>loop</a:t>
            </a:r>
            <a:r>
              <a:rPr sz="4600" i="1" dirty="0">
                <a:latin typeface="Carlito"/>
                <a:cs typeface="Carlito"/>
              </a:rPr>
              <a:t> </a:t>
            </a:r>
            <a:r>
              <a:rPr sz="4600" spc="-20" dirty="0">
                <a:latin typeface="Carlito"/>
                <a:cs typeface="Carlito"/>
              </a:rPr>
              <a:t>atau	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5" dirty="0">
                <a:latin typeface="Carlito"/>
                <a:cs typeface="Carlito"/>
              </a:rPr>
              <a:t>bersarang  </a:t>
            </a:r>
            <a:r>
              <a:rPr sz="4600" spc="-20" dirty="0">
                <a:latin typeface="Carlito"/>
                <a:cs typeface="Carlito"/>
              </a:rPr>
              <a:t>atau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5" dirty="0">
                <a:latin typeface="Carlito"/>
                <a:cs typeface="Carlito"/>
              </a:rPr>
              <a:t>di dalam  </a:t>
            </a:r>
            <a:r>
              <a:rPr sz="4600" spc="-5" dirty="0">
                <a:latin typeface="Carlito"/>
                <a:cs typeface="Carlito"/>
              </a:rPr>
              <a:t>perualangan.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4134" y="924364"/>
            <a:ext cx="9863455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PERULANGAN</a:t>
            </a:r>
            <a:r>
              <a:rPr sz="5450" b="0" spc="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545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01864" y="2627147"/>
            <a:ext cx="8247380" cy="5798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351790" indent="-565785" algn="just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4600" spc="-15" dirty="0">
                <a:latin typeface="Carlito"/>
                <a:cs typeface="Carlito"/>
              </a:rPr>
              <a:t>Pada </a:t>
            </a:r>
            <a:r>
              <a:rPr sz="4600" spc="-5" dirty="0">
                <a:latin typeface="Carlito"/>
                <a:cs typeface="Carlito"/>
              </a:rPr>
              <a:t>perulangan </a:t>
            </a:r>
            <a:r>
              <a:rPr sz="4600" spc="-15" dirty="0">
                <a:latin typeface="Carlito"/>
                <a:cs typeface="Carlito"/>
              </a:rPr>
              <a:t>tersebut, kita 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spc="10" dirty="0">
                <a:solidFill>
                  <a:srgbClr val="FF0000"/>
                </a:solidFill>
                <a:latin typeface="Carlito"/>
                <a:cs typeface="Carlito"/>
              </a:rPr>
              <a:t>dua</a:t>
            </a:r>
            <a:r>
              <a:rPr sz="4600" b="1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perulangan  </a:t>
            </a:r>
            <a:r>
              <a:rPr sz="4600" b="1" spc="-15" dirty="0">
                <a:solidFill>
                  <a:srgbClr val="FF0000"/>
                </a:solidFill>
                <a:latin typeface="Carlito"/>
                <a:cs typeface="Carlito"/>
              </a:rPr>
              <a:t>for</a:t>
            </a:r>
            <a:r>
              <a:rPr sz="4600" spc="-15" dirty="0">
                <a:latin typeface="Carlito"/>
                <a:cs typeface="Carlito"/>
              </a:rPr>
              <a:t>.</a:t>
            </a:r>
            <a:endParaRPr sz="460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spcBef>
                <a:spcPts val="111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600" spc="-10" dirty="0">
                <a:latin typeface="Carlito"/>
                <a:cs typeface="Carlito"/>
              </a:rPr>
              <a:t>Perulangan </a:t>
            </a:r>
            <a:r>
              <a:rPr sz="4600" spc="-5" dirty="0">
                <a:latin typeface="Carlito"/>
                <a:cs typeface="Carlito"/>
              </a:rPr>
              <a:t>pertama 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sz="4600" b="1" spc="-10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sebagai  </a:t>
            </a:r>
            <a:r>
              <a:rPr sz="4600" spc="-65" dirty="0">
                <a:latin typeface="Carlito"/>
                <a:cs typeface="Carlito"/>
              </a:rPr>
              <a:t>counter, </a:t>
            </a:r>
            <a:r>
              <a:rPr sz="4600" spc="-5" dirty="0">
                <a:latin typeface="Carlito"/>
                <a:cs typeface="Carlito"/>
              </a:rPr>
              <a:t>sedangkan perulangan  </a:t>
            </a:r>
            <a:r>
              <a:rPr sz="4600" spc="-25" dirty="0">
                <a:latin typeface="Carlito"/>
                <a:cs typeface="Carlito"/>
              </a:rPr>
              <a:t>kedua </a:t>
            </a:r>
            <a:r>
              <a:rPr sz="4600" spc="5" dirty="0">
                <a:latin typeface="Carlito"/>
                <a:cs typeface="Carlito"/>
              </a:rPr>
              <a:t>menggunakan </a:t>
            </a:r>
            <a:r>
              <a:rPr sz="46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600" b="1" spc="5" dirty="0">
                <a:solidFill>
                  <a:srgbClr val="FF0000"/>
                </a:solidFill>
                <a:latin typeface="Carlito"/>
                <a:cs typeface="Carlito"/>
              </a:rPr>
              <a:t>j </a:t>
            </a:r>
            <a:r>
              <a:rPr sz="4600" b="1" spc="5" dirty="0">
                <a:latin typeface="Carlito"/>
                <a:cs typeface="Carlito"/>
              </a:rPr>
              <a:t> </a:t>
            </a:r>
            <a:r>
              <a:rPr sz="4600" spc="-10" dirty="0">
                <a:latin typeface="Carlito"/>
                <a:cs typeface="Carlito"/>
              </a:rPr>
              <a:t>sebagai</a:t>
            </a:r>
            <a:r>
              <a:rPr sz="4600" spc="-5" dirty="0">
                <a:latin typeface="Carlito"/>
                <a:cs typeface="Carlito"/>
              </a:rPr>
              <a:t> </a:t>
            </a:r>
            <a:r>
              <a:rPr sz="4600" spc="-75" dirty="0">
                <a:latin typeface="Carlito"/>
                <a:cs typeface="Carlito"/>
              </a:rPr>
              <a:t>counter.</a:t>
            </a:r>
            <a:endParaRPr sz="46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709" y="2639323"/>
            <a:ext cx="10660350" cy="633940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7375" y="301987"/>
            <a:ext cx="792289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Mengisi </a:t>
            </a:r>
            <a:r>
              <a:rPr spc="5" dirty="0"/>
              <a:t>Ulang</a:t>
            </a:r>
            <a:r>
              <a:rPr spc="-75" dirty="0"/>
              <a:t> </a:t>
            </a:r>
            <a:r>
              <a:rPr spc="-40" dirty="0"/>
              <a:t>Variabel</a:t>
            </a: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1986901"/>
            <a:ext cx="18698210" cy="13773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5080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-30" dirty="0">
                <a:latin typeface="Carlito"/>
                <a:cs typeface="Carlito"/>
              </a:rPr>
              <a:t>Variabel bersifat </a:t>
            </a:r>
            <a:r>
              <a:rPr sz="4400" i="1" dirty="0">
                <a:latin typeface="Carlito"/>
                <a:cs typeface="Carlito"/>
              </a:rPr>
              <a:t>mutable</a:t>
            </a:r>
            <a:r>
              <a:rPr sz="4400" dirty="0">
                <a:latin typeface="Carlito"/>
                <a:cs typeface="Carlito"/>
              </a:rPr>
              <a:t>, </a:t>
            </a:r>
            <a:r>
              <a:rPr sz="4400" spc="-20" dirty="0">
                <a:latin typeface="Carlito"/>
                <a:cs typeface="Carlito"/>
              </a:rPr>
              <a:t>artinya </a:t>
            </a:r>
            <a:r>
              <a:rPr sz="4400" dirty="0">
                <a:latin typeface="Carlito"/>
                <a:cs typeface="Carlito"/>
              </a:rPr>
              <a:t>nilai </a:t>
            </a:r>
            <a:r>
              <a:rPr sz="4400" spc="-10" dirty="0">
                <a:latin typeface="Carlito"/>
                <a:cs typeface="Carlito"/>
              </a:rPr>
              <a:t>yang tersimpan </a:t>
            </a:r>
            <a:r>
              <a:rPr sz="4400" spc="5" dirty="0">
                <a:latin typeface="Carlito"/>
                <a:cs typeface="Carlito"/>
              </a:rPr>
              <a:t>di </a:t>
            </a:r>
            <a:r>
              <a:rPr sz="4400" spc="-20" dirty="0">
                <a:latin typeface="Carlito"/>
                <a:cs typeface="Carlito"/>
              </a:rPr>
              <a:t>dalamnya  </a:t>
            </a:r>
            <a:r>
              <a:rPr sz="4400" spc="-5" dirty="0">
                <a:latin typeface="Carlito"/>
                <a:cs typeface="Carlito"/>
              </a:rPr>
              <a:t>dapat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5" dirty="0">
                <a:latin typeface="Carlito"/>
                <a:cs typeface="Carlito"/>
              </a:rPr>
              <a:t>isi ulang</a:t>
            </a:r>
            <a:r>
              <a:rPr sz="4400" spc="90" dirty="0">
                <a:latin typeface="Carlito"/>
                <a:cs typeface="Carlito"/>
              </a:rPr>
              <a:t> </a:t>
            </a:r>
            <a:r>
              <a:rPr sz="4400" spc="5" dirty="0">
                <a:latin typeface="Carlito"/>
                <a:cs typeface="Carlito"/>
              </a:rPr>
              <a:t>(berubah).</a:t>
            </a:r>
            <a:endParaRPr sz="4400" spc="5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414" y="7618190"/>
            <a:ext cx="17733645" cy="2882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-20" dirty="0">
                <a:latin typeface="Carlito"/>
                <a:cs typeface="Carlito"/>
              </a:rPr>
              <a:t>Karena </a:t>
            </a:r>
            <a:r>
              <a:rPr sz="4400" spc="-45" dirty="0">
                <a:latin typeface="Carlito"/>
                <a:cs typeface="Carlito"/>
              </a:rPr>
              <a:t>kata </a:t>
            </a:r>
            <a:r>
              <a:rPr sz="4400" spc="-10" dirty="0">
                <a:latin typeface="Carlito"/>
                <a:cs typeface="Carlito"/>
              </a:rPr>
              <a:t>kunci </a:t>
            </a:r>
            <a:r>
              <a:rPr sz="4400" b="1" spc="-20" dirty="0">
                <a:solidFill>
                  <a:srgbClr val="FF0000"/>
                </a:solidFill>
                <a:latin typeface="Carlito"/>
                <a:cs typeface="Carlito"/>
              </a:rPr>
              <a:t>var </a:t>
            </a:r>
            <a:r>
              <a:rPr sz="4400" spc="-5" dirty="0">
                <a:latin typeface="Carlito"/>
                <a:cs typeface="Carlito"/>
              </a:rPr>
              <a:t>dibutuhkan </a:t>
            </a:r>
            <a:r>
              <a:rPr sz="4400" spc="-10" dirty="0">
                <a:latin typeface="Carlito"/>
                <a:cs typeface="Carlito"/>
              </a:rPr>
              <a:t>saat </a:t>
            </a:r>
            <a:r>
              <a:rPr sz="4400" spc="5" dirty="0">
                <a:latin typeface="Carlito"/>
                <a:cs typeface="Carlito"/>
              </a:rPr>
              <a:t>membuat </a:t>
            </a:r>
            <a:r>
              <a:rPr sz="4400" dirty="0">
                <a:latin typeface="Carlito"/>
                <a:cs typeface="Carlito"/>
              </a:rPr>
              <a:t>variabel </a:t>
            </a:r>
            <a:r>
              <a:rPr sz="4400" spc="5" dirty="0">
                <a:latin typeface="Carlito"/>
                <a:cs typeface="Carlito"/>
              </a:rPr>
              <a:t>saja.  </a:t>
            </a:r>
            <a:r>
              <a:rPr sz="4400" spc="-5" dirty="0">
                <a:latin typeface="Carlito"/>
                <a:cs typeface="Carlito"/>
              </a:rPr>
              <a:t>Sedangkan </a:t>
            </a:r>
            <a:r>
              <a:rPr sz="4400" dirty="0">
                <a:latin typeface="Carlito"/>
                <a:cs typeface="Carlito"/>
              </a:rPr>
              <a:t>untuk </a:t>
            </a:r>
            <a:r>
              <a:rPr sz="4400" spc="10" dirty="0">
                <a:latin typeface="Carlito"/>
                <a:cs typeface="Carlito"/>
              </a:rPr>
              <a:t>mengisi </a:t>
            </a:r>
            <a:r>
              <a:rPr sz="4400" spc="15" dirty="0">
                <a:latin typeface="Carlito"/>
                <a:cs typeface="Carlito"/>
              </a:rPr>
              <a:t>ulang,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-5" dirty="0">
                <a:latin typeface="Carlito"/>
                <a:cs typeface="Carlito"/>
              </a:rPr>
              <a:t>cukup </a:t>
            </a:r>
            <a:r>
              <a:rPr sz="4400" spc="5" dirty="0">
                <a:latin typeface="Carlito"/>
                <a:cs typeface="Carlito"/>
              </a:rPr>
              <a:t>tulis seperti di</a:t>
            </a:r>
            <a:r>
              <a:rPr sz="4400" spc="225" dirty="0">
                <a:latin typeface="Carlito"/>
                <a:cs typeface="Carlito"/>
              </a:rPr>
              <a:t> </a:t>
            </a:r>
            <a:r>
              <a:rPr sz="4400" spc="-15" dirty="0">
                <a:latin typeface="Carlito"/>
                <a:cs typeface="Carlito"/>
              </a:rPr>
              <a:t>atas.</a:t>
            </a:r>
            <a:endParaRPr sz="4400">
              <a:latin typeface="Carlito"/>
              <a:cs typeface="Carlito"/>
            </a:endParaRPr>
          </a:p>
          <a:p>
            <a:pPr marL="577850" marR="541020" indent="-565785">
              <a:lnSpc>
                <a:spcPct val="100000"/>
              </a:lnSpc>
              <a:spcBef>
                <a:spcPts val="127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400" spc="5" dirty="0">
                <a:latin typeface="Carlito"/>
                <a:cs typeface="Carlito"/>
              </a:rPr>
              <a:t>Apabila </a:t>
            </a:r>
            <a:r>
              <a:rPr sz="4400" spc="-10" dirty="0">
                <a:latin typeface="Carlito"/>
                <a:cs typeface="Carlito"/>
              </a:rPr>
              <a:t>kita </a:t>
            </a:r>
            <a:r>
              <a:rPr sz="4400" spc="5" dirty="0">
                <a:latin typeface="Carlito"/>
                <a:cs typeface="Carlito"/>
              </a:rPr>
              <a:t>menggunakan </a:t>
            </a:r>
            <a:r>
              <a:rPr sz="4400" b="1" spc="-35" dirty="0">
                <a:latin typeface="Carlito"/>
                <a:cs typeface="Carlito"/>
              </a:rPr>
              <a:t>kata </a:t>
            </a:r>
            <a:r>
              <a:rPr sz="4400" b="1" spc="-5" dirty="0">
                <a:latin typeface="Carlito"/>
                <a:cs typeface="Carlito"/>
              </a:rPr>
              <a:t>kunci </a:t>
            </a:r>
            <a:r>
              <a:rPr sz="4400" b="1" spc="-15" dirty="0">
                <a:solidFill>
                  <a:srgbClr val="FF0000"/>
                </a:solidFill>
                <a:latin typeface="Carlito"/>
                <a:cs typeface="Carlito"/>
              </a:rPr>
              <a:t>var</a:t>
            </a:r>
            <a:r>
              <a:rPr sz="4400" spc="-15" dirty="0">
                <a:latin typeface="Carlito"/>
                <a:cs typeface="Carlito"/>
              </a:rPr>
              <a:t>, </a:t>
            </a:r>
            <a:r>
              <a:rPr sz="4400" spc="-10" dirty="0">
                <a:latin typeface="Carlito"/>
                <a:cs typeface="Carlito"/>
              </a:rPr>
              <a:t>berarti </a:t>
            </a:r>
            <a:r>
              <a:rPr sz="4400" spc="-20" dirty="0">
                <a:latin typeface="Carlito"/>
                <a:cs typeface="Carlito"/>
              </a:rPr>
              <a:t>jadinya </a:t>
            </a:r>
            <a:r>
              <a:rPr sz="4400" spc="-10" dirty="0">
                <a:latin typeface="Carlito"/>
                <a:cs typeface="Carlito"/>
              </a:rPr>
              <a:t>kita  </a:t>
            </a:r>
            <a:r>
              <a:rPr sz="4400" spc="5" dirty="0">
                <a:latin typeface="Carlito"/>
                <a:cs typeface="Carlito"/>
              </a:rPr>
              <a:t>membuat </a:t>
            </a:r>
            <a:r>
              <a:rPr sz="4400" b="1" dirty="0">
                <a:solidFill>
                  <a:srgbClr val="FF0000"/>
                </a:solidFill>
                <a:latin typeface="Carlito"/>
                <a:cs typeface="Carlito"/>
              </a:rPr>
              <a:t>variabel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baru </a:t>
            </a:r>
            <a:r>
              <a:rPr sz="4400" b="1" spc="10" dirty="0">
                <a:solidFill>
                  <a:srgbClr val="FF0000"/>
                </a:solidFill>
                <a:latin typeface="Carlito"/>
                <a:cs typeface="Carlito"/>
              </a:rPr>
              <a:t>donk, </a:t>
            </a:r>
            <a:r>
              <a:rPr sz="4400" b="1" spc="-5" dirty="0">
                <a:solidFill>
                  <a:srgbClr val="FF0000"/>
                </a:solidFill>
                <a:latin typeface="Carlito"/>
                <a:cs typeface="Carlito"/>
              </a:rPr>
              <a:t>bukan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mengisi</a:t>
            </a:r>
            <a:r>
              <a:rPr sz="4400" b="1" spc="12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400" b="1" spc="5" dirty="0">
                <a:solidFill>
                  <a:srgbClr val="FF0000"/>
                </a:solidFill>
                <a:latin typeface="Carlito"/>
                <a:cs typeface="Carlito"/>
              </a:rPr>
              <a:t>ulang</a:t>
            </a:r>
            <a:r>
              <a:rPr sz="4400" spc="5" dirty="0">
                <a:latin typeface="Carlito"/>
                <a:cs typeface="Carlito"/>
              </a:rPr>
              <a:t>.</a:t>
            </a:r>
            <a:endParaRPr sz="4400" spc="5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45257" y="3889859"/>
            <a:ext cx="9424896" cy="3094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40218"/>
            <a:ext cx="20093305" cy="11271250"/>
            <a:chOff x="11311" y="40218"/>
            <a:chExt cx="20093305" cy="11271250"/>
          </a:xfrm>
        </p:grpSpPr>
        <p:sp>
          <p:nvSpPr>
            <p:cNvPr id="3" name="object 3"/>
            <p:cNvSpPr/>
            <p:nvPr/>
          </p:nvSpPr>
          <p:spPr>
            <a:xfrm>
              <a:off x="11311" y="1990802"/>
              <a:ext cx="20093305" cy="9321165"/>
            </a:xfrm>
            <a:custGeom>
              <a:avLst/>
              <a:gdLst/>
              <a:ahLst/>
              <a:cxnLst/>
              <a:rect l="l" t="t" r="r" b="b"/>
              <a:pathLst>
                <a:path w="20093305" h="9321165">
                  <a:moveTo>
                    <a:pt x="20092788" y="0"/>
                  </a:moveTo>
                  <a:lnTo>
                    <a:pt x="0" y="0"/>
                  </a:lnTo>
                  <a:lnTo>
                    <a:pt x="0" y="9320580"/>
                  </a:lnTo>
                  <a:lnTo>
                    <a:pt x="20092788" y="9320580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633927" y="2337685"/>
              <a:ext cx="4836245" cy="825102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171507" y="40218"/>
              <a:ext cx="1934246" cy="19329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5427" y="423625"/>
            <a:ext cx="15489555" cy="1130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10" dirty="0">
                <a:solidFill>
                  <a:srgbClr val="FF0000"/>
                </a:solidFill>
              </a:rPr>
              <a:t>LETS </a:t>
            </a:r>
            <a:r>
              <a:rPr sz="7250" spc="-15" dirty="0">
                <a:solidFill>
                  <a:srgbClr val="FF0000"/>
                </a:solidFill>
              </a:rPr>
              <a:t>CODE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: </a:t>
            </a:r>
            <a:r>
              <a:rPr sz="7250" b="0" spc="-5" dirty="0">
                <a:solidFill>
                  <a:srgbClr val="000000"/>
                </a:solidFill>
                <a:latin typeface="Carlito"/>
                <a:cs typeface="Carlito"/>
              </a:rPr>
              <a:t>HASIL </a:t>
            </a:r>
            <a:r>
              <a:rPr sz="7250" b="0" dirty="0">
                <a:solidFill>
                  <a:srgbClr val="000000"/>
                </a:solidFill>
                <a:latin typeface="Carlito"/>
                <a:cs typeface="Carlito"/>
              </a:rPr>
              <a:t>PERULANGAN</a:t>
            </a:r>
            <a:r>
              <a:rPr sz="7250" b="0" spc="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7250" b="0" spc="-20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7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1241405"/>
            <a:chOff x="11311" y="70381"/>
            <a:chExt cx="20093305" cy="11241405"/>
          </a:xfrm>
        </p:grpSpPr>
        <p:sp>
          <p:nvSpPr>
            <p:cNvPr id="3" name="object 3"/>
            <p:cNvSpPr/>
            <p:nvPr/>
          </p:nvSpPr>
          <p:spPr>
            <a:xfrm>
              <a:off x="11311" y="2004627"/>
              <a:ext cx="20093305" cy="9307195"/>
            </a:xfrm>
            <a:custGeom>
              <a:avLst/>
              <a:gdLst/>
              <a:ahLst/>
              <a:cxnLst/>
              <a:rect l="l" t="t" r="r" b="b"/>
              <a:pathLst>
                <a:path w="20093305" h="9307195">
                  <a:moveTo>
                    <a:pt x="20092788" y="0"/>
                  </a:moveTo>
                  <a:lnTo>
                    <a:pt x="0" y="0"/>
                  </a:lnTo>
                  <a:lnTo>
                    <a:pt x="0" y="9306755"/>
                  </a:lnTo>
                  <a:lnTo>
                    <a:pt x="20092788" y="9306755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411929" y="2460853"/>
              <a:ext cx="6480166" cy="6389675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05456" y="2629268"/>
              <a:ext cx="9553092" cy="69640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7956" y="924364"/>
            <a:ext cx="9857740" cy="855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15" dirty="0">
                <a:solidFill>
                  <a:srgbClr val="FF0000"/>
                </a:solidFill>
              </a:rPr>
              <a:t>LETS </a:t>
            </a:r>
            <a:r>
              <a:rPr sz="5450" spc="-20" dirty="0">
                <a:solidFill>
                  <a:srgbClr val="FF0000"/>
                </a:solidFill>
              </a:rPr>
              <a:t>CODE </a:t>
            </a:r>
            <a:r>
              <a:rPr sz="5450" b="0" spc="-5" dirty="0">
                <a:solidFill>
                  <a:srgbClr val="000000"/>
                </a:solidFill>
                <a:latin typeface="Carlito"/>
                <a:cs typeface="Carlito"/>
              </a:rPr>
              <a:t>: PERULANGAN</a:t>
            </a:r>
            <a:r>
              <a:rPr sz="5450" b="0" spc="-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450" b="0" spc="-25" dirty="0">
                <a:solidFill>
                  <a:srgbClr val="000000"/>
                </a:solidFill>
                <a:latin typeface="Carlito"/>
                <a:cs typeface="Carlito"/>
              </a:rPr>
              <a:t>NESTED</a:t>
            </a:r>
            <a:endParaRPr sz="54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52845" y="3925570"/>
            <a:ext cx="1237742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5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7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10" dirty="0"/>
              <a:t>Struktur </a:t>
            </a:r>
            <a:r>
              <a:rPr sz="5900" spc="-20" dirty="0"/>
              <a:t>Data </a:t>
            </a:r>
            <a:r>
              <a:rPr sz="5900" spc="-35" dirty="0"/>
              <a:t>Array </a:t>
            </a:r>
            <a:r>
              <a:rPr sz="5900" spc="15" dirty="0"/>
              <a:t>pada</a:t>
            </a:r>
            <a:r>
              <a:rPr sz="5900" spc="60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62150"/>
            <a:chOff x="11311" y="70381"/>
            <a:chExt cx="20093305" cy="1962150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90078" y="99288"/>
              <a:ext cx="1932989" cy="193298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070" y="404312"/>
            <a:ext cx="15007590" cy="9309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5900" spc="-165" dirty="0"/>
              <a:t>LATAR </a:t>
            </a:r>
            <a:r>
              <a:rPr sz="5900" spc="20" dirty="0"/>
              <a:t>BELAKANG </a:t>
            </a:r>
            <a:r>
              <a:rPr sz="5900" spc="10" dirty="0"/>
              <a:t>Struktur </a:t>
            </a:r>
            <a:r>
              <a:rPr sz="5900" spc="-15" dirty="0"/>
              <a:t>Data </a:t>
            </a:r>
            <a:r>
              <a:rPr sz="5900" spc="-35" dirty="0"/>
              <a:t>Array</a:t>
            </a:r>
            <a:r>
              <a:rPr sz="5900" spc="135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6" name="object 6"/>
          <p:cNvSpPr txBox="1"/>
          <p:nvPr/>
        </p:nvSpPr>
        <p:spPr>
          <a:xfrm>
            <a:off x="1068165" y="2377039"/>
            <a:ext cx="16700500" cy="268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950" b="1" spc="-20" dirty="0">
                <a:latin typeface="Carlito"/>
                <a:cs typeface="Carlito"/>
              </a:rPr>
              <a:t>Bayangkan </a:t>
            </a:r>
            <a:r>
              <a:rPr sz="3950" b="1" spc="-15" dirty="0">
                <a:latin typeface="Carlito"/>
                <a:cs typeface="Carlito"/>
              </a:rPr>
              <a:t>sekarang </a:t>
            </a:r>
            <a:r>
              <a:rPr sz="3950" b="1" spc="-10" dirty="0">
                <a:latin typeface="Carlito"/>
                <a:cs typeface="Carlito"/>
              </a:rPr>
              <a:t>kita </a:t>
            </a:r>
            <a:r>
              <a:rPr sz="3950" b="1" dirty="0">
                <a:latin typeface="Carlito"/>
                <a:cs typeface="Carlito"/>
              </a:rPr>
              <a:t>sedang </a:t>
            </a:r>
            <a:r>
              <a:rPr sz="3950" b="1" spc="-10" dirty="0">
                <a:latin typeface="Carlito"/>
                <a:cs typeface="Carlito"/>
              </a:rPr>
              <a:t>membuat </a:t>
            </a:r>
            <a:r>
              <a:rPr sz="3950" b="1" spc="-5" dirty="0">
                <a:latin typeface="Carlito"/>
                <a:cs typeface="Carlito"/>
              </a:rPr>
              <a:t>aplikasi </a:t>
            </a:r>
            <a:r>
              <a:rPr sz="3950" b="1" spc="-10" dirty="0">
                <a:latin typeface="Carlito"/>
                <a:cs typeface="Carlito"/>
              </a:rPr>
              <a:t>web, </a:t>
            </a:r>
            <a:r>
              <a:rPr sz="3950" b="1" spc="-5" dirty="0">
                <a:latin typeface="Carlito"/>
                <a:cs typeface="Carlito"/>
              </a:rPr>
              <a:t>lalu </a:t>
            </a:r>
            <a:r>
              <a:rPr sz="3950" b="1" dirty="0">
                <a:latin typeface="Carlito"/>
                <a:cs typeface="Carlito"/>
              </a:rPr>
              <a:t>ingin </a:t>
            </a:r>
            <a:r>
              <a:rPr sz="3950" b="1" spc="-5" dirty="0">
                <a:latin typeface="Carlito"/>
                <a:cs typeface="Carlito"/>
              </a:rPr>
              <a:t>menampilkan  </a:t>
            </a:r>
            <a:r>
              <a:rPr sz="3950" b="1" spc="-10" dirty="0">
                <a:latin typeface="Carlito"/>
                <a:cs typeface="Carlito"/>
              </a:rPr>
              <a:t>daftar </a:t>
            </a:r>
            <a:r>
              <a:rPr sz="3950" b="1" dirty="0">
                <a:latin typeface="Carlito"/>
                <a:cs typeface="Carlito"/>
              </a:rPr>
              <a:t>nama-nama</a:t>
            </a:r>
            <a:r>
              <a:rPr sz="3950" b="1" spc="45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produk.</a:t>
            </a:r>
            <a:endParaRPr sz="39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45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produk1 </a:t>
            </a:r>
            <a:r>
              <a:rPr sz="3950" b="1" dirty="0">
                <a:latin typeface="Carlito"/>
                <a:cs typeface="Carlito"/>
              </a:rPr>
              <a:t>=</a:t>
            </a:r>
            <a:r>
              <a:rPr sz="3950" b="1" spc="40" dirty="0">
                <a:latin typeface="Carlito"/>
                <a:cs typeface="Carlito"/>
              </a:rPr>
              <a:t> </a:t>
            </a:r>
            <a:r>
              <a:rPr sz="3950" b="1" spc="-5" dirty="0">
                <a:latin typeface="Carlito"/>
                <a:cs typeface="Carlito"/>
              </a:rPr>
              <a:t>"Modem";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8165" y="5031967"/>
            <a:ext cx="5511800" cy="1473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produk2 </a:t>
            </a:r>
            <a:r>
              <a:rPr sz="3950" b="1" dirty="0">
                <a:latin typeface="Carlito"/>
                <a:cs typeface="Carlito"/>
              </a:rPr>
              <a:t>= </a:t>
            </a:r>
            <a:r>
              <a:rPr sz="3950" b="1" spc="-10" dirty="0">
                <a:latin typeface="Carlito"/>
                <a:cs typeface="Carlito"/>
              </a:rPr>
              <a:t>"Hardisk";  </a:t>
            </a:r>
            <a:r>
              <a:rPr sz="3950" b="1" spc="-20" dirty="0">
                <a:latin typeface="Carlito"/>
                <a:cs typeface="Carlito"/>
              </a:rPr>
              <a:t>var </a:t>
            </a:r>
            <a:r>
              <a:rPr sz="3950" b="1" spc="-5" dirty="0">
                <a:latin typeface="Carlito"/>
                <a:cs typeface="Carlito"/>
              </a:rPr>
              <a:t>produk3 </a:t>
            </a:r>
            <a:r>
              <a:rPr sz="3950" b="1" dirty="0">
                <a:latin typeface="Carlito"/>
                <a:cs typeface="Carlito"/>
              </a:rPr>
              <a:t>=</a:t>
            </a:r>
            <a:r>
              <a:rPr sz="3950" b="1" spc="-20" dirty="0">
                <a:latin typeface="Carlito"/>
                <a:cs typeface="Carlito"/>
              </a:rPr>
              <a:t> </a:t>
            </a:r>
            <a:r>
              <a:rPr sz="3950" b="1" dirty="0">
                <a:latin typeface="Carlito"/>
                <a:cs typeface="Carlito"/>
              </a:rPr>
              <a:t>"Flashdisk";</a:t>
            </a:r>
            <a:endParaRPr sz="395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8165" y="7203962"/>
            <a:ext cx="7418070" cy="2197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</a:pPr>
            <a:r>
              <a:rPr sz="3950" b="1" spc="-10" dirty="0">
                <a:latin typeface="Carlito"/>
                <a:cs typeface="Carlito"/>
              </a:rPr>
              <a:t>document.write(`${produk1}&lt;br&gt;`);  document.write(`${produk2}&lt;br&gt;`);  document.write(`${produk3}&lt;br&gt;`);</a:t>
            </a:r>
            <a:endParaRPr sz="395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02532" y="5261050"/>
            <a:ext cx="9676130" cy="1241425"/>
            <a:chOff x="10202532" y="5261050"/>
            <a:chExt cx="9676130" cy="1241425"/>
          </a:xfrm>
        </p:grpSpPr>
        <p:sp>
          <p:nvSpPr>
            <p:cNvPr id="10" name="object 10"/>
            <p:cNvSpPr/>
            <p:nvPr/>
          </p:nvSpPr>
          <p:spPr>
            <a:xfrm>
              <a:off x="10202532" y="5584491"/>
              <a:ext cx="1405165" cy="45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259854" y="5261050"/>
              <a:ext cx="920620" cy="12411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448377" y="5261050"/>
              <a:ext cx="8430123" cy="1241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161051" y="5422838"/>
            <a:ext cx="935799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Boleh-boleh saja. </a:t>
            </a:r>
            <a:r>
              <a:rPr sz="4450" spc="-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Tapi </a:t>
            </a:r>
            <a:r>
              <a:rPr sz="4450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kurang</a:t>
            </a:r>
            <a:r>
              <a:rPr sz="4450" spc="-3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 </a:t>
            </a:r>
            <a:r>
              <a:rPr sz="4450" spc="-5" dirty="0">
                <a:solidFill>
                  <a:srgbClr val="FF0000"/>
                </a:solidFill>
                <a:latin typeface="Arial" panose="020B0704020202090204"/>
                <a:cs typeface="Arial" panose="020B0704020202090204"/>
              </a:rPr>
              <a:t>efektif.</a:t>
            </a:r>
            <a:endParaRPr sz="4450">
              <a:latin typeface="Arial" panose="020B0704020202090204"/>
              <a:cs typeface="Arial" panose="020B070402020209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34845"/>
            <a:chOff x="11311" y="70381"/>
            <a:chExt cx="20093305" cy="1934845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147199" y="70381"/>
              <a:ext cx="1934246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7956" y="323604"/>
            <a:ext cx="1229804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5" dirty="0"/>
              <a:t>Struktur </a:t>
            </a:r>
            <a:r>
              <a:rPr sz="6600" spc="-35" dirty="0"/>
              <a:t>Data </a:t>
            </a:r>
            <a:r>
              <a:rPr sz="6600" spc="-60" dirty="0"/>
              <a:t>Array </a:t>
            </a:r>
            <a:r>
              <a:rPr sz="6600" dirty="0"/>
              <a:t>pada</a:t>
            </a:r>
            <a:r>
              <a:rPr sz="6600" spc="25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465844" y="2516755"/>
            <a:ext cx="17578705" cy="5173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b="1" spc="5" dirty="0">
                <a:latin typeface="Carlito"/>
                <a:cs typeface="Carlito"/>
              </a:rPr>
              <a:t>Struktur </a:t>
            </a:r>
            <a:r>
              <a:rPr sz="5250" b="1" spc="-15" dirty="0">
                <a:latin typeface="Carlito"/>
                <a:cs typeface="Carlito"/>
              </a:rPr>
              <a:t>data </a:t>
            </a:r>
            <a:r>
              <a:rPr sz="5250" dirty="0">
                <a:latin typeface="Carlito"/>
                <a:cs typeface="Carlito"/>
              </a:rPr>
              <a:t>merupakan </a:t>
            </a:r>
            <a:r>
              <a:rPr sz="5250" spc="-30" dirty="0">
                <a:latin typeface="Carlito"/>
                <a:cs typeface="Carlito"/>
              </a:rPr>
              <a:t>cara-cara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spc="-5" dirty="0">
                <a:latin typeface="Carlito"/>
                <a:cs typeface="Carlito"/>
              </a:rPr>
              <a:t>metode </a:t>
            </a:r>
            <a:r>
              <a:rPr sz="5250" spc="-10" dirty="0">
                <a:latin typeface="Carlito"/>
                <a:cs typeface="Carlito"/>
              </a:rPr>
              <a:t>yang 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dirty="0">
                <a:latin typeface="Carlito"/>
                <a:cs typeface="Carlito"/>
              </a:rPr>
              <a:t>untuk menyimpan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10" dirty="0">
                <a:latin typeface="Carlito"/>
                <a:cs typeface="Carlito"/>
              </a:rPr>
              <a:t>memori</a:t>
            </a:r>
            <a:r>
              <a:rPr sz="5250" spc="215" dirty="0">
                <a:latin typeface="Carlito"/>
                <a:cs typeface="Carlito"/>
              </a:rPr>
              <a:t> </a:t>
            </a:r>
            <a:r>
              <a:rPr sz="5250" spc="-80" dirty="0">
                <a:latin typeface="Carlito"/>
                <a:cs typeface="Carlito"/>
              </a:rPr>
              <a:t>komputer.</a:t>
            </a:r>
            <a:endParaRPr sz="5250">
              <a:latin typeface="Carlito"/>
              <a:cs typeface="Carlito"/>
            </a:endParaRPr>
          </a:p>
          <a:p>
            <a:pPr marL="577850" marR="2505710" indent="-565785">
              <a:lnSpc>
                <a:spcPct val="100000"/>
              </a:lnSpc>
              <a:spcBef>
                <a:spcPts val="127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Salah </a:t>
            </a:r>
            <a:r>
              <a:rPr sz="5250" spc="-10" dirty="0">
                <a:latin typeface="Carlito"/>
                <a:cs typeface="Carlito"/>
              </a:rPr>
              <a:t>satu </a:t>
            </a:r>
            <a:r>
              <a:rPr sz="5250" spc="-5" dirty="0">
                <a:latin typeface="Carlito"/>
                <a:cs typeface="Carlito"/>
              </a:rPr>
              <a:t>struktur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sering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10" dirty="0">
                <a:latin typeface="Carlito"/>
                <a:cs typeface="Carlito"/>
              </a:rPr>
              <a:t>pemrograman </a:t>
            </a:r>
            <a:r>
              <a:rPr sz="5250" spc="10" dirty="0">
                <a:latin typeface="Carlito"/>
                <a:cs typeface="Carlito"/>
              </a:rPr>
              <a:t>adalah</a:t>
            </a:r>
            <a:r>
              <a:rPr sz="5250" spc="75" dirty="0">
                <a:latin typeface="Carlito"/>
                <a:cs typeface="Carlito"/>
              </a:rPr>
              <a:t> </a:t>
            </a:r>
            <a:r>
              <a:rPr sz="5250" b="1" spc="-30" dirty="0">
                <a:latin typeface="Carlito"/>
                <a:cs typeface="Carlito"/>
              </a:rPr>
              <a:t>Array</a:t>
            </a:r>
            <a:r>
              <a:rPr sz="5250" spc="-30" dirty="0">
                <a:latin typeface="Carlito"/>
                <a:cs typeface="Carlito"/>
              </a:rPr>
              <a:t>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35" dirty="0">
                <a:latin typeface="Carlito"/>
                <a:cs typeface="Carlito"/>
              </a:rPr>
              <a:t>Array </a:t>
            </a:r>
            <a:r>
              <a:rPr sz="5250" dirty="0">
                <a:latin typeface="Carlito"/>
                <a:cs typeface="Carlito"/>
              </a:rPr>
              <a:t>merupakan </a:t>
            </a:r>
            <a:r>
              <a:rPr sz="5250" spc="-5" dirty="0">
                <a:latin typeface="Carlito"/>
                <a:cs typeface="Carlito"/>
              </a:rPr>
              <a:t>struktur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10" dirty="0">
                <a:latin typeface="Carlito"/>
                <a:cs typeface="Carlito"/>
              </a:rPr>
              <a:t>yang</a:t>
            </a:r>
            <a:r>
              <a:rPr sz="5250" spc="170" dirty="0">
                <a:latin typeface="Carlito"/>
                <a:cs typeface="Carlito"/>
              </a:rPr>
              <a:t> </a:t>
            </a:r>
            <a:r>
              <a:rPr sz="5250" spc="-5" dirty="0">
                <a:latin typeface="Carlito"/>
                <a:cs typeface="Carlito"/>
              </a:rPr>
              <a:t>digunakan</a:t>
            </a:r>
            <a:endParaRPr sz="5250">
              <a:latin typeface="Carlito"/>
              <a:cs typeface="Carlito"/>
            </a:endParaRPr>
          </a:p>
          <a:p>
            <a:pPr marL="577850">
              <a:lnSpc>
                <a:spcPct val="100000"/>
              </a:lnSpc>
              <a:spcBef>
                <a:spcPts val="35"/>
              </a:spcBef>
            </a:pPr>
            <a:r>
              <a:rPr sz="5250" dirty="0">
                <a:latin typeface="Carlito"/>
                <a:cs typeface="Carlito"/>
              </a:rPr>
              <a:t>untuk </a:t>
            </a:r>
            <a:r>
              <a:rPr sz="5250" b="1" dirty="0">
                <a:latin typeface="Carlito"/>
                <a:cs typeface="Carlito"/>
              </a:rPr>
              <a:t>menyimpan </a:t>
            </a:r>
            <a:r>
              <a:rPr sz="5250" b="1" spc="5" dirty="0">
                <a:latin typeface="Carlito"/>
                <a:cs typeface="Carlito"/>
              </a:rPr>
              <a:t>sekumpulan </a:t>
            </a:r>
            <a:r>
              <a:rPr sz="5250" b="1" spc="-15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dalam </a:t>
            </a:r>
            <a:r>
              <a:rPr sz="5250" spc="-10" dirty="0">
                <a:latin typeface="Carlito"/>
                <a:cs typeface="Carlito"/>
              </a:rPr>
              <a:t>satu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spc="-10" dirty="0">
                <a:latin typeface="Carlito"/>
                <a:cs typeface="Carlito"/>
              </a:rPr>
              <a:t>tempat.</a:t>
            </a:r>
            <a:endParaRPr sz="5250">
              <a:latin typeface="Carlito"/>
              <a:cs typeface="Carlito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51223" y="8402891"/>
          <a:ext cx="13418819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7860"/>
                <a:gridCol w="4467860"/>
                <a:gridCol w="4467860"/>
              </a:tblGrid>
              <a:tr h="527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[0]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9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[1]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2950" b="1" spc="4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Indeks</a:t>
                      </a:r>
                      <a:r>
                        <a:rPr sz="2950" b="1" spc="-9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950" b="1" spc="-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[2]</a:t>
                      </a:r>
                      <a:endParaRPr sz="295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70381"/>
            <a:ext cx="20093305" cy="1948180"/>
            <a:chOff x="11311" y="70381"/>
            <a:chExt cx="20093305" cy="1948180"/>
          </a:xfrm>
        </p:grpSpPr>
        <p:sp>
          <p:nvSpPr>
            <p:cNvPr id="3" name="object 3"/>
            <p:cNvSpPr/>
            <p:nvPr/>
          </p:nvSpPr>
          <p:spPr>
            <a:xfrm>
              <a:off x="11311" y="70381"/>
              <a:ext cx="20093305" cy="1934845"/>
            </a:xfrm>
            <a:custGeom>
              <a:avLst/>
              <a:gdLst/>
              <a:ahLst/>
              <a:cxnLst/>
              <a:rect l="l" t="t" r="r" b="b"/>
              <a:pathLst>
                <a:path w="20093305" h="1934845">
                  <a:moveTo>
                    <a:pt x="20092788" y="0"/>
                  </a:moveTo>
                  <a:lnTo>
                    <a:pt x="0" y="0"/>
                  </a:lnTo>
                  <a:lnTo>
                    <a:pt x="0" y="1934246"/>
                  </a:lnTo>
                  <a:lnTo>
                    <a:pt x="20092788" y="193424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668382" y="84206"/>
              <a:ext cx="1932989" cy="193424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5437" y="313549"/>
            <a:ext cx="16190594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spc="-5" dirty="0"/>
              <a:t>Struktur </a:t>
            </a:r>
            <a:r>
              <a:rPr sz="6600" spc="-35" dirty="0"/>
              <a:t>Data </a:t>
            </a:r>
            <a:r>
              <a:rPr sz="6600" spc="-60" dirty="0"/>
              <a:t>Array </a:t>
            </a:r>
            <a:r>
              <a:rPr sz="6600" dirty="0"/>
              <a:t>pada</a:t>
            </a:r>
            <a:r>
              <a:rPr sz="6600" spc="60" dirty="0"/>
              <a:t> </a:t>
            </a:r>
            <a:r>
              <a:rPr sz="6600" spc="-25" dirty="0"/>
              <a:t>Javascript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1005456" y="2639323"/>
            <a:ext cx="10078443" cy="6032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386445"/>
            <a:ext cx="14564994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900" spc="10" dirty="0"/>
              <a:t>Struktur </a:t>
            </a:r>
            <a:r>
              <a:rPr sz="5900" spc="-20" dirty="0"/>
              <a:t>Data </a:t>
            </a:r>
            <a:r>
              <a:rPr sz="5900" spc="-35" dirty="0"/>
              <a:t>Array </a:t>
            </a:r>
            <a:r>
              <a:rPr sz="5900" spc="15" dirty="0"/>
              <a:t>pada</a:t>
            </a:r>
            <a:r>
              <a:rPr sz="5900" spc="70" dirty="0"/>
              <a:t> </a:t>
            </a:r>
            <a:r>
              <a:rPr sz="5900" spc="-10" dirty="0"/>
              <a:t>Javascript</a:t>
            </a:r>
            <a:endParaRPr sz="5900"/>
          </a:p>
        </p:txBody>
      </p:sp>
      <p:sp>
        <p:nvSpPr>
          <p:cNvPr id="4" name="object 4"/>
          <p:cNvSpPr/>
          <p:nvPr/>
        </p:nvSpPr>
        <p:spPr>
          <a:xfrm>
            <a:off x="1005456" y="2639323"/>
            <a:ext cx="8909600" cy="650907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697020" y="3481351"/>
            <a:ext cx="3844491" cy="3363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69540" y="0"/>
            <a:ext cx="1934246" cy="1932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1" y="1862606"/>
            <a:ext cx="20093305" cy="9448800"/>
            <a:chOff x="11311" y="1862606"/>
            <a:chExt cx="20093305" cy="9448800"/>
          </a:xfrm>
        </p:grpSpPr>
        <p:sp>
          <p:nvSpPr>
            <p:cNvPr id="3" name="object 3"/>
            <p:cNvSpPr/>
            <p:nvPr/>
          </p:nvSpPr>
          <p:spPr>
            <a:xfrm>
              <a:off x="11311" y="1862606"/>
              <a:ext cx="20093305" cy="9448800"/>
            </a:xfrm>
            <a:custGeom>
              <a:avLst/>
              <a:gdLst/>
              <a:ahLst/>
              <a:cxnLst/>
              <a:rect l="l" t="t" r="r" b="b"/>
              <a:pathLst>
                <a:path w="20093305" h="9448800">
                  <a:moveTo>
                    <a:pt x="20092788" y="0"/>
                  </a:moveTo>
                  <a:lnTo>
                    <a:pt x="0" y="0"/>
                  </a:lnTo>
                  <a:lnTo>
                    <a:pt x="0" y="9448776"/>
                  </a:lnTo>
                  <a:lnTo>
                    <a:pt x="20092788" y="9448776"/>
                  </a:lnTo>
                  <a:lnTo>
                    <a:pt x="20092788" y="0"/>
                  </a:lnTo>
                  <a:close/>
                </a:path>
              </a:pathLst>
            </a:custGeom>
            <a:solidFill>
              <a:srgbClr val="31AD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446292" y="2979921"/>
              <a:ext cx="4951872" cy="5829133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31138" y="2639322"/>
              <a:ext cx="9540523" cy="74655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7956" y="329888"/>
            <a:ext cx="1618996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10" dirty="0">
                <a:solidFill>
                  <a:srgbClr val="FF0000"/>
                </a:solidFill>
              </a:rPr>
              <a:t>LETS </a:t>
            </a:r>
            <a:r>
              <a:rPr sz="6600" spc="-15" dirty="0">
                <a:solidFill>
                  <a:srgbClr val="FF0000"/>
                </a:solidFill>
              </a:rPr>
              <a:t>CODE </a:t>
            </a:r>
            <a:r>
              <a:rPr sz="6600" spc="-5" dirty="0">
                <a:solidFill>
                  <a:srgbClr val="000000"/>
                </a:solidFill>
              </a:rPr>
              <a:t>Struktur </a:t>
            </a:r>
            <a:r>
              <a:rPr sz="6600" spc="-35" dirty="0">
                <a:solidFill>
                  <a:srgbClr val="000000"/>
                </a:solidFill>
              </a:rPr>
              <a:t>Data </a:t>
            </a:r>
            <a:r>
              <a:rPr sz="6600" spc="-60" dirty="0">
                <a:solidFill>
                  <a:srgbClr val="000000"/>
                </a:solidFill>
              </a:rPr>
              <a:t>Array </a:t>
            </a:r>
            <a:r>
              <a:rPr sz="6600" dirty="0">
                <a:solidFill>
                  <a:srgbClr val="000000"/>
                </a:solidFill>
              </a:rPr>
              <a:t>pada</a:t>
            </a:r>
            <a:r>
              <a:rPr sz="6600" spc="50" dirty="0">
                <a:solidFill>
                  <a:srgbClr val="000000"/>
                </a:solidFill>
              </a:rPr>
              <a:t> </a:t>
            </a:r>
            <a:r>
              <a:rPr sz="6600" spc="-25" dirty="0">
                <a:solidFill>
                  <a:srgbClr val="000000"/>
                </a:solidFill>
              </a:rPr>
              <a:t>Javascript</a:t>
            </a:r>
            <a:endParaRPr sz="6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7956" y="329888"/>
            <a:ext cx="1433893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>
                <a:solidFill>
                  <a:srgbClr val="000000"/>
                </a:solidFill>
              </a:rPr>
              <a:t>Cara </a:t>
            </a:r>
            <a:r>
              <a:rPr sz="6600" spc="-15" dirty="0">
                <a:solidFill>
                  <a:srgbClr val="000000"/>
                </a:solidFill>
              </a:rPr>
              <a:t>Menambahkan </a:t>
            </a:r>
            <a:r>
              <a:rPr sz="6600" spc="-35" dirty="0">
                <a:solidFill>
                  <a:srgbClr val="000000"/>
                </a:solidFill>
              </a:rPr>
              <a:t>Data </a:t>
            </a:r>
            <a:r>
              <a:rPr sz="6600" spc="-95" dirty="0">
                <a:solidFill>
                  <a:srgbClr val="000000"/>
                </a:solidFill>
              </a:rPr>
              <a:t>ke </a:t>
            </a:r>
            <a:r>
              <a:rPr sz="6600" spc="-5" dirty="0">
                <a:solidFill>
                  <a:srgbClr val="000000"/>
                </a:solidFill>
              </a:rPr>
              <a:t>Dalam</a:t>
            </a:r>
            <a:r>
              <a:rPr sz="6600" spc="114" dirty="0">
                <a:solidFill>
                  <a:srgbClr val="000000"/>
                </a:solidFill>
              </a:rPr>
              <a:t> </a:t>
            </a:r>
            <a:r>
              <a:rPr sz="6600" spc="-60" dirty="0">
                <a:solidFill>
                  <a:srgbClr val="000000"/>
                </a:solidFill>
              </a:rPr>
              <a:t>Array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4559403" y="2586928"/>
            <a:ext cx="9537700" cy="6139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 algn="just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Ada dua </a:t>
            </a:r>
            <a:r>
              <a:rPr sz="5250" spc="-30" dirty="0">
                <a:latin typeface="Carlito"/>
                <a:cs typeface="Carlito"/>
              </a:rPr>
              <a:t>cara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bisa </a:t>
            </a:r>
            <a:r>
              <a:rPr sz="5250" spc="-15" dirty="0">
                <a:latin typeface="Carlito"/>
                <a:cs typeface="Carlito"/>
              </a:rPr>
              <a:t>dilakukan 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15" dirty="0">
                <a:latin typeface="Carlito"/>
                <a:cs typeface="Carlito"/>
              </a:rPr>
              <a:t>menambah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75" dirty="0">
                <a:latin typeface="Carlito"/>
                <a:cs typeface="Carlito"/>
              </a:rPr>
              <a:t>ke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30" dirty="0">
                <a:latin typeface="Carlito"/>
                <a:cs typeface="Carlito"/>
              </a:rPr>
              <a:t>array: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Mengisi </a:t>
            </a:r>
            <a:r>
              <a:rPr sz="5250" spc="5" dirty="0">
                <a:latin typeface="Carlito"/>
                <a:cs typeface="Carlito"/>
              </a:rPr>
              <a:t>menggunakan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b="1" dirty="0">
                <a:solidFill>
                  <a:srgbClr val="FF0000"/>
                </a:solidFill>
                <a:latin typeface="Carlito"/>
                <a:cs typeface="Carlito"/>
              </a:rPr>
              <a:t>indeks</a:t>
            </a:r>
            <a:r>
              <a:rPr sz="5250" dirty="0">
                <a:latin typeface="Carlito"/>
                <a:cs typeface="Carlito"/>
              </a:rPr>
              <a:t>;</a:t>
            </a:r>
            <a:endParaRPr sz="5250">
              <a:latin typeface="Carlito"/>
              <a:cs typeface="Carlito"/>
            </a:endParaRPr>
          </a:p>
          <a:p>
            <a:pPr marL="577850" marR="45974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Mengisi </a:t>
            </a: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method 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push().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69540" y="0"/>
            <a:ext cx="1934246" cy="19329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2579" y="323604"/>
            <a:ext cx="1495361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/>
              <a:t>Cara </a:t>
            </a:r>
            <a:r>
              <a:rPr sz="6600" dirty="0"/>
              <a:t>1 </a:t>
            </a:r>
            <a:r>
              <a:rPr sz="6600" spc="-15" dirty="0"/>
              <a:t>Menambahkan </a:t>
            </a:r>
            <a:r>
              <a:rPr sz="6600" spc="-35" dirty="0"/>
              <a:t>Data </a:t>
            </a:r>
            <a:r>
              <a:rPr sz="6600" spc="-100" dirty="0"/>
              <a:t>ke </a:t>
            </a:r>
            <a:r>
              <a:rPr sz="6600" spc="-5" dirty="0"/>
              <a:t>Dalam</a:t>
            </a:r>
            <a:r>
              <a:rPr sz="6600" spc="125" dirty="0"/>
              <a:t> </a:t>
            </a:r>
            <a:r>
              <a:rPr sz="6600" spc="-60" dirty="0"/>
              <a:t>Array</a:t>
            </a:r>
            <a:endParaRPr sz="6600"/>
          </a:p>
        </p:txBody>
      </p:sp>
      <p:sp>
        <p:nvSpPr>
          <p:cNvPr id="4" name="object 4"/>
          <p:cNvSpPr/>
          <p:nvPr/>
        </p:nvSpPr>
        <p:spPr>
          <a:xfrm>
            <a:off x="1028972" y="2639323"/>
            <a:ext cx="8277782" cy="1176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8030" y="5164183"/>
            <a:ext cx="6671415" cy="1215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696946" y="2710302"/>
            <a:ext cx="7594152" cy="50218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9280" y="326117"/>
            <a:ext cx="707961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</a:t>
            </a:r>
            <a:r>
              <a:rPr spc="-70" dirty="0"/>
              <a:t> </a:t>
            </a:r>
            <a:r>
              <a:rPr spc="-40" dirty="0"/>
              <a:t>Variabel</a:t>
            </a:r>
            <a:endParaRPr spc="-40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1986901"/>
            <a:ext cx="18487390" cy="42081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dirty="0">
                <a:latin typeface="Carlito"/>
                <a:cs typeface="Carlito"/>
              </a:rPr>
              <a:t>Penghapusan variabel </a:t>
            </a:r>
            <a:r>
              <a:rPr sz="5250" spc="5" dirty="0">
                <a:latin typeface="Carlito"/>
                <a:cs typeface="Carlito"/>
              </a:rPr>
              <a:t>dalam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10" dirty="0">
                <a:latin typeface="Carlito"/>
                <a:cs typeface="Carlito"/>
              </a:rPr>
              <a:t>memang </a:t>
            </a:r>
            <a:r>
              <a:rPr sz="5250" spc="-10" dirty="0">
                <a:latin typeface="Carlito"/>
                <a:cs typeface="Carlito"/>
              </a:rPr>
              <a:t>jarang dilakukan.  </a:t>
            </a:r>
            <a:r>
              <a:rPr sz="5250" spc="10" dirty="0">
                <a:latin typeface="Carlito"/>
                <a:cs typeface="Carlito"/>
              </a:rPr>
              <a:t>Namun,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20" dirty="0">
                <a:latin typeface="Carlito"/>
                <a:cs typeface="Carlito"/>
              </a:rPr>
              <a:t>program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membutuhkan </a:t>
            </a:r>
            <a:r>
              <a:rPr sz="5250" spc="-20" dirty="0">
                <a:latin typeface="Carlito"/>
                <a:cs typeface="Carlito"/>
              </a:rPr>
              <a:t>ketelitian </a:t>
            </a:r>
            <a:r>
              <a:rPr sz="5250" spc="5" dirty="0">
                <a:latin typeface="Carlito"/>
                <a:cs typeface="Carlito"/>
              </a:rPr>
              <a:t>dalam  </a:t>
            </a:r>
            <a:r>
              <a:rPr sz="5250" spc="-10" dirty="0">
                <a:latin typeface="Carlito"/>
                <a:cs typeface="Carlito"/>
              </a:rPr>
              <a:t>alokasi </a:t>
            </a:r>
            <a:r>
              <a:rPr sz="5250" spc="10" dirty="0">
                <a:latin typeface="Carlito"/>
                <a:cs typeface="Carlito"/>
              </a:rPr>
              <a:t>memori, </a:t>
            </a:r>
            <a:r>
              <a:rPr sz="5250" spc="5" dirty="0">
                <a:latin typeface="Carlito"/>
                <a:cs typeface="Carlito"/>
              </a:rPr>
              <a:t>penghapusan </a:t>
            </a:r>
            <a:r>
              <a:rPr sz="5250" dirty="0">
                <a:latin typeface="Carlito"/>
                <a:cs typeface="Carlito"/>
              </a:rPr>
              <a:t>variabel </a:t>
            </a:r>
            <a:r>
              <a:rPr sz="5250" spc="5" dirty="0">
                <a:latin typeface="Carlito"/>
                <a:cs typeface="Carlito"/>
              </a:rPr>
              <a:t>perlu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-20" dirty="0">
                <a:latin typeface="Carlito"/>
                <a:cs typeface="Carlito"/>
              </a:rPr>
              <a:t>agar  </a:t>
            </a:r>
            <a:r>
              <a:rPr sz="5250" spc="10" dirty="0">
                <a:latin typeface="Carlito"/>
                <a:cs typeface="Carlito"/>
              </a:rPr>
              <a:t>penggunaan memori </a:t>
            </a:r>
            <a:r>
              <a:rPr sz="5250" spc="5" dirty="0">
                <a:latin typeface="Carlito"/>
                <a:cs typeface="Carlito"/>
              </a:rPr>
              <a:t>lebih</a:t>
            </a:r>
            <a:r>
              <a:rPr sz="5250" spc="5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optimal.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dirty="0">
                <a:latin typeface="Carlito"/>
                <a:cs typeface="Carlito"/>
              </a:rPr>
              <a:t>Penghapusan variabel </a:t>
            </a:r>
            <a:r>
              <a:rPr sz="5250" spc="-5" dirty="0">
                <a:latin typeface="Carlito"/>
                <a:cs typeface="Carlito"/>
              </a:rPr>
              <a:t>dapat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spc="-25" dirty="0">
                <a:latin typeface="Carlito"/>
                <a:cs typeface="Carlito"/>
              </a:rPr>
              <a:t>katakunci</a:t>
            </a:r>
            <a:r>
              <a:rPr sz="5250" spc="245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delete.</a:t>
            </a:r>
            <a:endParaRPr sz="525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7670" y="7116117"/>
            <a:ext cx="10689257" cy="26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52955"/>
          </a:xfrm>
          <a:custGeom>
            <a:avLst/>
            <a:gdLst/>
            <a:ahLst/>
            <a:cxnLst/>
            <a:rect l="l" t="t" r="r" b="b"/>
            <a:pathLst>
              <a:path w="20093305" h="2052955">
                <a:moveTo>
                  <a:pt x="20092788" y="0"/>
                </a:moveTo>
                <a:lnTo>
                  <a:pt x="0" y="0"/>
                </a:lnTo>
                <a:lnTo>
                  <a:pt x="0" y="2052387"/>
                </a:lnTo>
                <a:lnTo>
                  <a:pt x="20092788" y="2052387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7665" y="386445"/>
            <a:ext cx="15844519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5" dirty="0">
                <a:solidFill>
                  <a:srgbClr val="000000"/>
                </a:solidFill>
              </a:rPr>
              <a:t>Menambahkan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85" dirty="0">
                <a:solidFill>
                  <a:srgbClr val="000000"/>
                </a:solidFill>
              </a:rPr>
              <a:t>ke </a:t>
            </a:r>
            <a:r>
              <a:rPr sz="5450" spc="-10" dirty="0">
                <a:solidFill>
                  <a:srgbClr val="000000"/>
                </a:solidFill>
              </a:rPr>
              <a:t>Dalam</a:t>
            </a:r>
            <a:r>
              <a:rPr sz="5450" spc="65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4" name="object 4"/>
          <p:cNvSpPr/>
          <p:nvPr/>
        </p:nvSpPr>
        <p:spPr>
          <a:xfrm>
            <a:off x="1367420" y="2497302"/>
            <a:ext cx="9663692" cy="59309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95254" y="3819864"/>
            <a:ext cx="5639870" cy="354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8640" y="332105"/>
            <a:ext cx="14283055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-45" dirty="0"/>
              <a:t>Cara </a:t>
            </a:r>
            <a:r>
              <a:rPr sz="6600" spc="-5" dirty="0"/>
              <a:t>Menghapus </a:t>
            </a:r>
            <a:r>
              <a:rPr sz="6600" spc="-35" dirty="0"/>
              <a:t>Data </a:t>
            </a:r>
            <a:r>
              <a:rPr sz="6600" spc="-5" dirty="0"/>
              <a:t>dalam</a:t>
            </a:r>
            <a:r>
              <a:rPr sz="6600" spc="-45" dirty="0"/>
              <a:t> </a:t>
            </a:r>
            <a:r>
              <a:rPr sz="6600" spc="-55" dirty="0"/>
              <a:t>Array</a:t>
            </a:r>
            <a:endParaRPr sz="6600"/>
          </a:p>
        </p:txBody>
      </p:sp>
      <p:sp>
        <p:nvSpPr>
          <p:cNvPr id="4" name="object 4"/>
          <p:cNvSpPr txBox="1"/>
          <p:nvPr/>
        </p:nvSpPr>
        <p:spPr>
          <a:xfrm>
            <a:off x="1588489" y="2656996"/>
            <a:ext cx="16465550" cy="4530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seperti menambahkan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-80" dirty="0">
                <a:latin typeface="Carlito"/>
                <a:cs typeface="Carlito"/>
              </a:rPr>
              <a:t>ke </a:t>
            </a:r>
            <a:r>
              <a:rPr sz="5250" spc="-95" dirty="0">
                <a:latin typeface="Carlito"/>
                <a:cs typeface="Carlito"/>
              </a:rPr>
              <a:t>array, </a:t>
            </a:r>
            <a:r>
              <a:rPr sz="5250" spc="10" dirty="0">
                <a:latin typeface="Carlito"/>
                <a:cs typeface="Carlito"/>
              </a:rPr>
              <a:t>menghapus </a:t>
            </a:r>
            <a:r>
              <a:rPr sz="5250" spc="-20" dirty="0">
                <a:latin typeface="Carlito"/>
                <a:cs typeface="Carlito"/>
              </a:rPr>
              <a:t>data juga  </a:t>
            </a:r>
            <a:r>
              <a:rPr sz="5250" spc="5" dirty="0">
                <a:latin typeface="Carlito"/>
                <a:cs typeface="Carlito"/>
              </a:rPr>
              <a:t>memiliki </a:t>
            </a:r>
            <a:r>
              <a:rPr sz="5250" spc="10" dirty="0">
                <a:latin typeface="Carlito"/>
                <a:cs typeface="Carlito"/>
              </a:rPr>
              <a:t>dua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spc="-25" dirty="0">
                <a:latin typeface="Carlito"/>
                <a:cs typeface="Carlito"/>
              </a:rPr>
              <a:t>cara: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Menggunakan</a:t>
            </a:r>
            <a:r>
              <a:rPr sz="5250" spc="30" dirty="0">
                <a:latin typeface="Carlito"/>
                <a:cs typeface="Carlito"/>
              </a:rPr>
              <a:t> </a:t>
            </a:r>
            <a:r>
              <a:rPr sz="5250" b="1" spc="-10" dirty="0">
                <a:solidFill>
                  <a:srgbClr val="FF0000"/>
                </a:solidFill>
                <a:latin typeface="Carlito"/>
                <a:cs typeface="Carlito"/>
              </a:rPr>
              <a:t>delete;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Menggunakan </a:t>
            </a:r>
            <a:r>
              <a:rPr sz="5250" b="1" spc="5" dirty="0">
                <a:solidFill>
                  <a:srgbClr val="FF0000"/>
                </a:solidFill>
                <a:latin typeface="Carlito"/>
                <a:cs typeface="Carlito"/>
              </a:rPr>
              <a:t>method</a:t>
            </a:r>
            <a:r>
              <a:rPr sz="5250" b="1" spc="4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5250" b="1" spc="10" dirty="0">
                <a:solidFill>
                  <a:srgbClr val="FF0000"/>
                </a:solidFill>
                <a:latin typeface="Carlito"/>
                <a:cs typeface="Carlito"/>
              </a:rPr>
              <a:t>pop().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1285" y="430848"/>
            <a:ext cx="13610590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1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5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-20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28972" y="2639323"/>
            <a:ext cx="8277782" cy="11763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00744" y="4220266"/>
            <a:ext cx="6670176" cy="1214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5617" y="6181080"/>
            <a:ext cx="4615538" cy="10990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15374" y="3243343"/>
            <a:ext cx="8643711" cy="4875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785" y="389890"/>
            <a:ext cx="15297150" cy="924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dirty="0">
                <a:solidFill>
                  <a:srgbClr val="000000"/>
                </a:solidFill>
              </a:rPr>
              <a:t> </a:t>
            </a:r>
            <a:r>
              <a:rPr sz="5450" spc="-50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05456" y="1856323"/>
            <a:ext cx="10990894" cy="82686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24393" y="4489694"/>
            <a:ext cx="2382177" cy="4065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265" y="430848"/>
            <a:ext cx="13262610" cy="849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5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-20" dirty="0">
                <a:solidFill>
                  <a:srgbClr val="000000"/>
                </a:solidFill>
              </a:rPr>
              <a:t> </a:t>
            </a:r>
            <a:r>
              <a:rPr sz="5450" spc="-45" dirty="0">
                <a:solidFill>
                  <a:srgbClr val="000000"/>
                </a:solidFill>
              </a:rPr>
              <a:t>Array</a:t>
            </a:r>
            <a:endParaRPr sz="5450"/>
          </a:p>
        </p:txBody>
      </p:sp>
      <p:sp>
        <p:nvSpPr>
          <p:cNvPr id="3" name="object 3"/>
          <p:cNvSpPr txBox="1"/>
          <p:nvPr/>
        </p:nvSpPr>
        <p:spPr>
          <a:xfrm>
            <a:off x="1067956" y="2151020"/>
            <a:ext cx="9206230" cy="5606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7850" marR="5080" indent="-565785">
              <a:lnSpc>
                <a:spcPct val="100000"/>
              </a:lnSpc>
              <a:spcBef>
                <a:spcPts val="9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Method </a:t>
            </a:r>
            <a:r>
              <a:rPr sz="4950" spc="-5" dirty="0">
                <a:latin typeface="Carlito"/>
                <a:cs typeface="Carlito"/>
              </a:rPr>
              <a:t>pop() </a:t>
            </a:r>
            <a:r>
              <a:rPr sz="4950" spc="-25" dirty="0">
                <a:latin typeface="Carlito"/>
                <a:cs typeface="Carlito"/>
              </a:rPr>
              <a:t>akan </a:t>
            </a:r>
            <a:r>
              <a:rPr sz="4950" spc="-5" dirty="0">
                <a:latin typeface="Carlito"/>
                <a:cs typeface="Carlito"/>
              </a:rPr>
              <a:t>menghapus  </a:t>
            </a:r>
            <a:r>
              <a:rPr sz="4950" spc="-40" dirty="0">
                <a:latin typeface="Carlito"/>
                <a:cs typeface="Carlito"/>
              </a:rPr>
              <a:t>array </a:t>
            </a:r>
            <a:r>
              <a:rPr sz="4950" spc="-25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ada di paling</a:t>
            </a:r>
            <a:r>
              <a:rPr sz="4950" spc="50" dirty="0">
                <a:latin typeface="Carlito"/>
                <a:cs typeface="Carlito"/>
              </a:rPr>
              <a:t> </a:t>
            </a:r>
            <a:r>
              <a:rPr sz="4950" spc="-15" dirty="0">
                <a:latin typeface="Carlito"/>
                <a:cs typeface="Carlito"/>
              </a:rPr>
              <a:t>belakang.</a:t>
            </a:r>
            <a:endParaRPr sz="49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704020202090204"/>
              <a:buChar char="•"/>
            </a:pPr>
            <a:endParaRPr sz="6800">
              <a:latin typeface="Carlito"/>
              <a:cs typeface="Carlito"/>
            </a:endParaRPr>
          </a:p>
          <a:p>
            <a:pPr marL="577850" marR="23114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45" dirty="0">
                <a:latin typeface="Carlito"/>
                <a:cs typeface="Carlito"/>
              </a:rPr>
              <a:t>Array </a:t>
            </a:r>
            <a:r>
              <a:rPr sz="4950" spc="-5" dirty="0">
                <a:latin typeface="Carlito"/>
                <a:cs typeface="Carlito"/>
              </a:rPr>
              <a:t>pada </a:t>
            </a:r>
            <a:r>
              <a:rPr sz="4950" spc="-20" dirty="0">
                <a:latin typeface="Carlito"/>
                <a:cs typeface="Carlito"/>
              </a:rPr>
              <a:t>javascript </a:t>
            </a:r>
            <a:r>
              <a:rPr sz="4950" spc="-15" dirty="0">
                <a:latin typeface="Carlito"/>
                <a:cs typeface="Carlito"/>
              </a:rPr>
              <a:t>dapat </a:t>
            </a:r>
            <a:r>
              <a:rPr sz="4950" spc="-20" dirty="0">
                <a:latin typeface="Carlito"/>
                <a:cs typeface="Carlito"/>
              </a:rPr>
              <a:t>kita  </a:t>
            </a:r>
            <a:r>
              <a:rPr sz="4950" spc="-5" dirty="0">
                <a:latin typeface="Carlito"/>
                <a:cs typeface="Carlito"/>
              </a:rPr>
              <a:t>pandang </a:t>
            </a:r>
            <a:r>
              <a:rPr sz="4950" spc="-20" dirty="0">
                <a:latin typeface="Carlito"/>
                <a:cs typeface="Carlito"/>
              </a:rPr>
              <a:t>sebagai </a:t>
            </a:r>
            <a:r>
              <a:rPr sz="4950" spc="-5" dirty="0">
                <a:latin typeface="Carlito"/>
                <a:cs typeface="Carlito"/>
              </a:rPr>
              <a:t>sebuah </a:t>
            </a:r>
            <a:r>
              <a:rPr sz="4950" spc="-25" dirty="0">
                <a:latin typeface="Carlito"/>
                <a:cs typeface="Carlito"/>
              </a:rPr>
              <a:t>stack  </a:t>
            </a:r>
            <a:r>
              <a:rPr sz="4950" spc="-10" dirty="0">
                <a:latin typeface="Carlito"/>
                <a:cs typeface="Carlito"/>
              </a:rPr>
              <a:t>(tumpukan), </a:t>
            </a:r>
            <a:r>
              <a:rPr sz="4950" spc="-25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mana memiliki  </a:t>
            </a:r>
            <a:r>
              <a:rPr sz="4950" spc="-30" dirty="0">
                <a:latin typeface="Carlito"/>
                <a:cs typeface="Carlito"/>
              </a:rPr>
              <a:t>sifat </a:t>
            </a:r>
            <a:r>
              <a:rPr sz="4950" spc="-35" dirty="0">
                <a:latin typeface="Carlito"/>
                <a:cs typeface="Carlito"/>
              </a:rPr>
              <a:t>LILO </a:t>
            </a:r>
            <a:r>
              <a:rPr sz="4950" spc="-15" dirty="0">
                <a:latin typeface="Carlito"/>
                <a:cs typeface="Carlito"/>
              </a:rPr>
              <a:t>(Last </a:t>
            </a:r>
            <a:r>
              <a:rPr sz="4950" dirty="0">
                <a:latin typeface="Carlito"/>
                <a:cs typeface="Carlito"/>
              </a:rPr>
              <a:t>in </a:t>
            </a:r>
            <a:r>
              <a:rPr sz="4950" spc="-15" dirty="0">
                <a:latin typeface="Carlito"/>
                <a:cs typeface="Carlito"/>
              </a:rPr>
              <a:t>Last</a:t>
            </a:r>
            <a:r>
              <a:rPr sz="4950" spc="55" dirty="0">
                <a:latin typeface="Carlito"/>
                <a:cs typeface="Carlito"/>
              </a:rPr>
              <a:t> </a:t>
            </a:r>
            <a:r>
              <a:rPr sz="4950" spc="-10" dirty="0">
                <a:latin typeface="Carlito"/>
                <a:cs typeface="Carlito"/>
              </a:rPr>
              <a:t>out).</a:t>
            </a:r>
            <a:endParaRPr sz="495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02327" y="3772324"/>
            <a:ext cx="5467303" cy="39494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1222" y="386445"/>
            <a:ext cx="17296130" cy="930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900" spc="10" dirty="0">
                <a:solidFill>
                  <a:srgbClr val="FF0000"/>
                </a:solidFill>
              </a:rPr>
              <a:t>LETS </a:t>
            </a:r>
            <a:r>
              <a:rPr sz="5900" spc="5" dirty="0">
                <a:solidFill>
                  <a:srgbClr val="FF0000"/>
                </a:solidFill>
              </a:rPr>
              <a:t>CODE </a:t>
            </a:r>
            <a:r>
              <a:rPr sz="5450" spc="-35" dirty="0">
                <a:solidFill>
                  <a:srgbClr val="000000"/>
                </a:solidFill>
              </a:rPr>
              <a:t>Cara </a:t>
            </a:r>
            <a:r>
              <a:rPr sz="5450" spc="-5" dirty="0">
                <a:solidFill>
                  <a:srgbClr val="000000"/>
                </a:solidFill>
              </a:rPr>
              <a:t>2 </a:t>
            </a:r>
            <a:r>
              <a:rPr sz="5450" spc="-10" dirty="0">
                <a:solidFill>
                  <a:srgbClr val="000000"/>
                </a:solidFill>
              </a:rPr>
              <a:t>Menghapus </a:t>
            </a:r>
            <a:r>
              <a:rPr sz="5450" spc="-30" dirty="0">
                <a:solidFill>
                  <a:srgbClr val="000000"/>
                </a:solidFill>
              </a:rPr>
              <a:t>Data </a:t>
            </a:r>
            <a:r>
              <a:rPr sz="5450" spc="-10" dirty="0">
                <a:solidFill>
                  <a:srgbClr val="000000"/>
                </a:solidFill>
              </a:rPr>
              <a:t>Dari </a:t>
            </a:r>
            <a:r>
              <a:rPr sz="5450" spc="-50" dirty="0">
                <a:solidFill>
                  <a:srgbClr val="000000"/>
                </a:solidFill>
              </a:rPr>
              <a:t>Array </a:t>
            </a:r>
            <a:r>
              <a:rPr sz="5450" spc="-5" dirty="0">
                <a:solidFill>
                  <a:srgbClr val="000000"/>
                </a:solidFill>
              </a:rPr>
              <a:t>( </a:t>
            </a:r>
            <a:r>
              <a:rPr sz="5450" spc="-10" dirty="0">
                <a:solidFill>
                  <a:srgbClr val="000000"/>
                </a:solidFill>
              </a:rPr>
              <a:t>Dari</a:t>
            </a:r>
            <a:r>
              <a:rPr sz="5450" spc="60" dirty="0">
                <a:solidFill>
                  <a:srgbClr val="000000"/>
                </a:solidFill>
              </a:rPr>
              <a:t> </a:t>
            </a:r>
            <a:r>
              <a:rPr sz="5450" spc="-5" dirty="0">
                <a:solidFill>
                  <a:srgbClr val="000000"/>
                </a:solidFill>
              </a:rPr>
              <a:t>depan)</a:t>
            </a:r>
            <a:endParaRPr sz="5450"/>
          </a:p>
        </p:txBody>
      </p:sp>
      <p:sp>
        <p:nvSpPr>
          <p:cNvPr id="3" name="object 3"/>
          <p:cNvSpPr/>
          <p:nvPr/>
        </p:nvSpPr>
        <p:spPr>
          <a:xfrm>
            <a:off x="1005456" y="1887744"/>
            <a:ext cx="11230947" cy="84822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28111" y="4926865"/>
            <a:ext cx="3887323" cy="427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05205" y="1938338"/>
            <a:ext cx="18093690" cy="874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5240" marR="5080" indent="-565785">
              <a:lnSpc>
                <a:spcPct val="100000"/>
              </a:lnSpc>
              <a:spcBef>
                <a:spcPts val="100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10" dirty="0"/>
              <a:t>Apabila </a:t>
            </a:r>
            <a:r>
              <a:rPr sz="4800" spc="-10" dirty="0"/>
              <a:t>kita </a:t>
            </a:r>
            <a:r>
              <a:rPr sz="4800" spc="5" dirty="0"/>
              <a:t>ingin </a:t>
            </a:r>
            <a:r>
              <a:rPr sz="4800" spc="10" dirty="0"/>
              <a:t>menghapus </a:t>
            </a:r>
            <a:r>
              <a:rPr sz="4800" spc="-20" dirty="0"/>
              <a:t>data </a:t>
            </a:r>
            <a:r>
              <a:rPr sz="4800" spc="5" dirty="0"/>
              <a:t>pada </a:t>
            </a:r>
            <a:r>
              <a:rPr sz="4800" spc="-20" dirty="0"/>
              <a:t>inteks </a:t>
            </a:r>
            <a:r>
              <a:rPr sz="4800" spc="-10" dirty="0"/>
              <a:t>tertentu, maka </a:t>
            </a:r>
            <a:r>
              <a:rPr sz="4800" dirty="0"/>
              <a:t>fungsi  </a:t>
            </a:r>
            <a:r>
              <a:rPr sz="4800" spc="-20" dirty="0"/>
              <a:t>atau </a:t>
            </a:r>
            <a:r>
              <a:rPr sz="4800" spc="5" dirty="0"/>
              <a:t>method </a:t>
            </a:r>
            <a:r>
              <a:rPr sz="4800" spc="-10" dirty="0"/>
              <a:t>yang </a:t>
            </a:r>
            <a:r>
              <a:rPr sz="4800" spc="-5" dirty="0"/>
              <a:t>digunakan </a:t>
            </a:r>
            <a:r>
              <a:rPr sz="4800" spc="5" dirty="0"/>
              <a:t>adalah</a:t>
            </a:r>
            <a:r>
              <a:rPr sz="4800" spc="-20" dirty="0"/>
              <a:t> </a:t>
            </a:r>
            <a:r>
              <a:rPr sz="4800" dirty="0"/>
              <a:t>splice().</a:t>
            </a:r>
            <a:endParaRPr sz="4800" dirty="0"/>
          </a:p>
          <a:p>
            <a:pPr marL="128524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dirty="0"/>
              <a:t>Fungsi </a:t>
            </a:r>
            <a:r>
              <a:rPr sz="4800" spc="5" dirty="0"/>
              <a:t>ini memiliki </a:t>
            </a:r>
            <a:r>
              <a:rPr sz="4800" spc="10" dirty="0"/>
              <a:t>dua </a:t>
            </a:r>
            <a:r>
              <a:rPr sz="4800" spc="-10" dirty="0"/>
              <a:t>parameter yang </a:t>
            </a:r>
            <a:r>
              <a:rPr sz="4800" spc="5" dirty="0"/>
              <a:t>harus</a:t>
            </a:r>
            <a:r>
              <a:rPr sz="4800" spc="-55" dirty="0"/>
              <a:t> </a:t>
            </a:r>
            <a:r>
              <a:rPr sz="4800" spc="-5" dirty="0"/>
              <a:t>diberikan:</a:t>
            </a:r>
            <a:endParaRPr sz="4800" spc="-5" dirty="0"/>
          </a:p>
          <a:p>
            <a:pPr marL="707390">
              <a:lnSpc>
                <a:spcPct val="100000"/>
              </a:lnSpc>
              <a:buFont typeface="Arial" panose="020B0704020202090204"/>
              <a:buChar char="•"/>
            </a:pPr>
            <a:endParaRPr sz="5400"/>
          </a:p>
          <a:p>
            <a:pPr marL="707390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</a:pPr>
            <a:endParaRPr sz="6600"/>
          </a:p>
          <a:p>
            <a:pPr marL="1285240" indent="-565785">
              <a:lnSpc>
                <a:spcPct val="100000"/>
              </a:lnSpc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-25" dirty="0"/>
              <a:t>Keterangan:</a:t>
            </a:r>
            <a:endParaRPr sz="4800" spc="-25" dirty="0"/>
          </a:p>
          <a:p>
            <a:pPr marL="1285240" indent="-565785">
              <a:lnSpc>
                <a:spcPct val="100000"/>
              </a:lnSpc>
              <a:spcBef>
                <a:spcPts val="1190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dirty="0"/>
              <a:t>&lt;indeks&gt; </a:t>
            </a:r>
            <a:r>
              <a:rPr sz="4800" spc="5" dirty="0"/>
              <a:t>adalah </a:t>
            </a:r>
            <a:r>
              <a:rPr sz="4800" dirty="0"/>
              <a:t>indeks dari </a:t>
            </a:r>
            <a:r>
              <a:rPr sz="4800" spc="-20" dirty="0"/>
              <a:t>data </a:t>
            </a:r>
            <a:r>
              <a:rPr sz="4800" dirty="0"/>
              <a:t>di </a:t>
            </a:r>
            <a:r>
              <a:rPr sz="4800" spc="5" dirty="0"/>
              <a:t>dalam </a:t>
            </a:r>
            <a:r>
              <a:rPr sz="4800" spc="-30" dirty="0"/>
              <a:t>array </a:t>
            </a:r>
            <a:r>
              <a:rPr sz="4800" spc="-15" dirty="0"/>
              <a:t>yang </a:t>
            </a:r>
            <a:r>
              <a:rPr sz="4800" spc="-10" dirty="0"/>
              <a:t>akan</a:t>
            </a:r>
            <a:r>
              <a:rPr sz="4800" spc="25" dirty="0"/>
              <a:t> </a:t>
            </a:r>
            <a:r>
              <a:rPr sz="4800" spc="5" dirty="0"/>
              <a:t>dihapus;</a:t>
            </a:r>
            <a:endParaRPr sz="4800" spc="5" dirty="0"/>
          </a:p>
          <a:p>
            <a:pPr marL="128524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1285240" algn="l"/>
                <a:tab pos="1285875" algn="l"/>
              </a:tabLst>
            </a:pPr>
            <a:r>
              <a:rPr sz="4800" spc="-10" dirty="0"/>
              <a:t>&lt;total&gt; </a:t>
            </a:r>
            <a:r>
              <a:rPr sz="4800" spc="5" dirty="0"/>
              <a:t>adalah jumlah </a:t>
            </a:r>
            <a:r>
              <a:rPr sz="4800" spc="-20" dirty="0"/>
              <a:t>data </a:t>
            </a:r>
            <a:r>
              <a:rPr sz="4800" spc="-10" dirty="0"/>
              <a:t>yang akan </a:t>
            </a:r>
            <a:r>
              <a:rPr sz="4800" spc="5" dirty="0"/>
              <a:t>dihapus </a:t>
            </a:r>
            <a:r>
              <a:rPr sz="4800" dirty="0"/>
              <a:t>dari indeks</a:t>
            </a:r>
            <a:r>
              <a:rPr sz="4800" spc="-40" dirty="0"/>
              <a:t> </a:t>
            </a:r>
            <a:r>
              <a:rPr sz="4800" spc="-10" dirty="0"/>
              <a:t>tersebut.</a:t>
            </a:r>
            <a:endParaRPr sz="4800" spc="-10" dirty="0"/>
          </a:p>
        </p:txBody>
      </p:sp>
      <p:sp>
        <p:nvSpPr>
          <p:cNvPr id="5" name="object 5"/>
          <p:cNvSpPr/>
          <p:nvPr/>
        </p:nvSpPr>
        <p:spPr>
          <a:xfrm>
            <a:off x="6889797" y="5629168"/>
            <a:ext cx="5958677" cy="92389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/>
          <p:nvPr/>
        </p:nvSpPr>
        <p:spPr>
          <a:xfrm>
            <a:off x="1058242" y="2732327"/>
            <a:ext cx="11075101" cy="58467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61968" y="5181870"/>
            <a:ext cx="6153392" cy="486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9622" y="337429"/>
            <a:ext cx="13283565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Menghapus </a:t>
            </a:r>
            <a:r>
              <a:rPr spc="-30" dirty="0"/>
              <a:t>Data </a:t>
            </a:r>
            <a:r>
              <a:rPr spc="5" dirty="0"/>
              <a:t>pada </a:t>
            </a:r>
            <a:r>
              <a:rPr spc="-10" dirty="0"/>
              <a:t>Indeks</a:t>
            </a:r>
            <a:r>
              <a:rPr spc="15" dirty="0"/>
              <a:t> </a:t>
            </a:r>
            <a:r>
              <a:rPr spc="-90" dirty="0"/>
              <a:t>Tertentu</a:t>
            </a:r>
            <a:endParaRPr spc="-90" dirty="0"/>
          </a:p>
        </p:txBody>
      </p:sp>
      <p:sp>
        <p:nvSpPr>
          <p:cNvPr id="4" name="object 4"/>
          <p:cNvSpPr/>
          <p:nvPr/>
        </p:nvSpPr>
        <p:spPr>
          <a:xfrm>
            <a:off x="790540" y="2639323"/>
            <a:ext cx="10434123" cy="60327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991300" y="4534776"/>
            <a:ext cx="5383883" cy="370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5174" y="337429"/>
            <a:ext cx="10393680" cy="101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Mengubah </a:t>
            </a:r>
            <a:r>
              <a:rPr spc="5" dirty="0"/>
              <a:t>Isi </a:t>
            </a:r>
            <a:r>
              <a:rPr spc="-30" dirty="0"/>
              <a:t>Data Pada</a:t>
            </a:r>
            <a:r>
              <a:rPr spc="-25" dirty="0"/>
              <a:t> </a:t>
            </a:r>
            <a:r>
              <a:rPr spc="-45" dirty="0"/>
              <a:t>Array</a:t>
            </a:r>
            <a:endParaRPr spc="-45" dirty="0"/>
          </a:p>
        </p:txBody>
      </p:sp>
      <p:sp>
        <p:nvSpPr>
          <p:cNvPr id="4" name="object 4"/>
          <p:cNvSpPr/>
          <p:nvPr/>
        </p:nvSpPr>
        <p:spPr>
          <a:xfrm>
            <a:off x="296609" y="2851725"/>
            <a:ext cx="12231376" cy="56079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529051" y="4459928"/>
            <a:ext cx="5738734" cy="23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2004695"/>
          </a:xfrm>
          <a:custGeom>
            <a:avLst/>
            <a:gdLst/>
            <a:ahLst/>
            <a:cxnLst/>
            <a:rect l="l" t="t" r="r" b="b"/>
            <a:pathLst>
              <a:path w="20093305" h="2004695">
                <a:moveTo>
                  <a:pt x="0" y="2004628"/>
                </a:moveTo>
                <a:lnTo>
                  <a:pt x="20092787" y="2004628"/>
                </a:lnTo>
                <a:lnTo>
                  <a:pt x="20092787" y="0"/>
                </a:lnTo>
                <a:lnTo>
                  <a:pt x="0" y="0"/>
                </a:lnTo>
                <a:lnTo>
                  <a:pt x="0" y="2004628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885" y="538798"/>
            <a:ext cx="10785475" cy="927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Mengenal </a:t>
            </a:r>
            <a:r>
              <a:rPr dirty="0"/>
              <a:t>Tipe </a:t>
            </a:r>
            <a:r>
              <a:rPr spc="-30" dirty="0"/>
              <a:t>Data</a:t>
            </a:r>
            <a:r>
              <a:rPr spc="-50" dirty="0"/>
              <a:t> </a:t>
            </a:r>
            <a:r>
              <a:rPr spc="-5" dirty="0"/>
              <a:t>Js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5147199" y="70381"/>
            <a:ext cx="1934246" cy="193424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3414" y="2522815"/>
            <a:ext cx="17031335" cy="6866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latin typeface="Carlito"/>
                <a:cs typeface="Carlito"/>
              </a:rPr>
              <a:t>Tipe </a:t>
            </a:r>
            <a:r>
              <a:rPr sz="4950" spc="-30" dirty="0">
                <a:latin typeface="Carlito"/>
                <a:cs typeface="Carlito"/>
              </a:rPr>
              <a:t>data </a:t>
            </a:r>
            <a:r>
              <a:rPr sz="4950" spc="-5" dirty="0">
                <a:latin typeface="Carlito"/>
                <a:cs typeface="Carlito"/>
              </a:rPr>
              <a:t>adalah jenis-jenis </a:t>
            </a:r>
            <a:r>
              <a:rPr sz="4950" spc="-30" dirty="0">
                <a:latin typeface="Carlito"/>
                <a:cs typeface="Carlito"/>
              </a:rPr>
              <a:t>data </a:t>
            </a:r>
            <a:r>
              <a:rPr sz="4950" spc="-20" dirty="0">
                <a:latin typeface="Carlito"/>
                <a:cs typeface="Carlito"/>
              </a:rPr>
              <a:t>yang </a:t>
            </a:r>
            <a:r>
              <a:rPr sz="4950" spc="-5" dirty="0">
                <a:latin typeface="Carlito"/>
                <a:cs typeface="Carlito"/>
              </a:rPr>
              <a:t>bisa </a:t>
            </a:r>
            <a:r>
              <a:rPr sz="4950" spc="-15" dirty="0">
                <a:latin typeface="Carlito"/>
                <a:cs typeface="Carlito"/>
              </a:rPr>
              <a:t>kita </a:t>
            </a:r>
            <a:r>
              <a:rPr sz="4950" spc="-5" dirty="0">
                <a:latin typeface="Carlito"/>
                <a:cs typeface="Carlito"/>
              </a:rPr>
              <a:t>simpan di dalam  </a:t>
            </a:r>
            <a:r>
              <a:rPr sz="4950" spc="-10" dirty="0">
                <a:latin typeface="Carlito"/>
                <a:cs typeface="Carlito"/>
              </a:rPr>
              <a:t>variabel. </a:t>
            </a:r>
            <a:r>
              <a:rPr sz="4950" spc="-5" dirty="0">
                <a:latin typeface="Carlito"/>
                <a:cs typeface="Carlito"/>
              </a:rPr>
              <a:t>Ada </a:t>
            </a:r>
            <a:r>
              <a:rPr sz="4950" spc="-15" dirty="0">
                <a:latin typeface="Carlito"/>
                <a:cs typeface="Carlito"/>
              </a:rPr>
              <a:t>beberapa </a:t>
            </a:r>
            <a:r>
              <a:rPr sz="4950" spc="-5" dirty="0">
                <a:solidFill>
                  <a:srgbClr val="FF0000"/>
                </a:solidFill>
                <a:latin typeface="Carlito"/>
                <a:cs typeface="Carlito"/>
              </a:rPr>
              <a:t>tipe </a:t>
            </a:r>
            <a:r>
              <a:rPr sz="4950" spc="-30" dirty="0">
                <a:solidFill>
                  <a:srgbClr val="FF0000"/>
                </a:solidFill>
                <a:latin typeface="Carlito"/>
                <a:cs typeface="Carlito"/>
              </a:rPr>
              <a:t>data </a:t>
            </a:r>
            <a:r>
              <a:rPr sz="4950" spc="-5" dirty="0">
                <a:latin typeface="Carlito"/>
                <a:cs typeface="Carlito"/>
              </a:rPr>
              <a:t>dalam </a:t>
            </a:r>
            <a:r>
              <a:rPr sz="4950" spc="-20" dirty="0">
                <a:latin typeface="Carlito"/>
                <a:cs typeface="Carlito"/>
              </a:rPr>
              <a:t>pemrograman</a:t>
            </a:r>
            <a:r>
              <a:rPr sz="4950" spc="155" dirty="0">
                <a:latin typeface="Carlito"/>
                <a:cs typeface="Carlito"/>
              </a:rPr>
              <a:t> </a:t>
            </a:r>
            <a:r>
              <a:rPr sz="4950" spc="-20" dirty="0">
                <a:latin typeface="Carlito"/>
                <a:cs typeface="Carlito"/>
              </a:rPr>
              <a:t>Javascript: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5" dirty="0">
                <a:latin typeface="Carlito"/>
                <a:cs typeface="Carlito"/>
              </a:rPr>
              <a:t>String </a:t>
            </a:r>
            <a:r>
              <a:rPr sz="4950" spc="-25" dirty="0">
                <a:latin typeface="Carlito"/>
                <a:cs typeface="Carlito"/>
              </a:rPr>
              <a:t>(teks)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30" dirty="0">
                <a:latin typeface="Carlito"/>
                <a:cs typeface="Carlito"/>
              </a:rPr>
              <a:t>Integer atau </a:t>
            </a:r>
            <a:r>
              <a:rPr sz="4950" spc="-5" dirty="0">
                <a:latin typeface="Carlito"/>
                <a:cs typeface="Carlito"/>
              </a:rPr>
              <a:t>Number </a:t>
            </a:r>
            <a:r>
              <a:rPr sz="4950" spc="-15" dirty="0">
                <a:latin typeface="Carlito"/>
                <a:cs typeface="Carlito"/>
              </a:rPr>
              <a:t>(bilangan</a:t>
            </a:r>
            <a:r>
              <a:rPr sz="4950" spc="140" dirty="0">
                <a:latin typeface="Carlito"/>
                <a:cs typeface="Carlito"/>
              </a:rPr>
              <a:t> </a:t>
            </a:r>
            <a:r>
              <a:rPr sz="4950" spc="-15" dirty="0">
                <a:latin typeface="Carlito"/>
                <a:cs typeface="Carlito"/>
              </a:rPr>
              <a:t>bulat)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9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Float </a:t>
            </a:r>
            <a:r>
              <a:rPr sz="4950" spc="-15" dirty="0">
                <a:latin typeface="Carlito"/>
                <a:cs typeface="Carlito"/>
              </a:rPr>
              <a:t>(bilangan</a:t>
            </a:r>
            <a:r>
              <a:rPr sz="4950" spc="25" dirty="0">
                <a:latin typeface="Carlito"/>
                <a:cs typeface="Carlito"/>
              </a:rPr>
              <a:t> </a:t>
            </a:r>
            <a:r>
              <a:rPr sz="4950" spc="-20" dirty="0">
                <a:latin typeface="Carlito"/>
                <a:cs typeface="Carlito"/>
              </a:rPr>
              <a:t>Pecahan)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dirty="0">
                <a:latin typeface="Carlito"/>
                <a:cs typeface="Carlito"/>
              </a:rPr>
              <a:t>Boolean</a:t>
            </a:r>
            <a:endParaRPr sz="49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1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950" spc="-10" dirty="0">
                <a:latin typeface="Carlito"/>
                <a:cs typeface="Carlito"/>
              </a:rPr>
              <a:t>Object</a:t>
            </a:r>
            <a:endParaRPr sz="49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450877" y="2355692"/>
            <a:ext cx="14897100" cy="53346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577850" indent="-565785" algn="just">
              <a:lnSpc>
                <a:spcPct val="100000"/>
              </a:lnSpc>
              <a:spcBef>
                <a:spcPts val="139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1. Method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-5" dirty="0">
                <a:latin typeface="Carlito"/>
                <a:cs typeface="Carlito"/>
              </a:rPr>
              <a:t>filter()</a:t>
            </a:r>
            <a:endParaRPr sz="5250">
              <a:latin typeface="Carlito"/>
              <a:cs typeface="Carlito"/>
            </a:endParaRPr>
          </a:p>
          <a:p>
            <a:pPr marL="577850" marR="222250" indent="-565785" algn="just">
              <a:lnSpc>
                <a:spcPct val="1010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spc="-5" dirty="0">
                <a:latin typeface="Carlito"/>
                <a:cs typeface="Carlito"/>
              </a:rPr>
              <a:t>filter() </a:t>
            </a:r>
            <a:r>
              <a:rPr sz="5250" spc="5" dirty="0">
                <a:latin typeface="Carlito"/>
                <a:cs typeface="Carlito"/>
              </a:rPr>
              <a:t>berfungsi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10" dirty="0">
                <a:latin typeface="Carlito"/>
                <a:cs typeface="Carlito"/>
              </a:rPr>
              <a:t>menyaring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dari  </a:t>
            </a:r>
            <a:r>
              <a:rPr sz="5250" spc="-90" dirty="0">
                <a:latin typeface="Carlito"/>
                <a:cs typeface="Carlito"/>
              </a:rPr>
              <a:t>array.</a:t>
            </a:r>
            <a:endParaRPr sz="5250">
              <a:latin typeface="Carlito"/>
              <a:cs typeface="Carlito"/>
            </a:endParaRPr>
          </a:p>
          <a:p>
            <a:pPr marL="577850" marR="5080" indent="-565785" algn="just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8485" algn="l"/>
              </a:tabLst>
            </a:pPr>
            <a:r>
              <a:rPr sz="5250" spc="-25" dirty="0">
                <a:latin typeface="Carlito"/>
                <a:cs typeface="Carlito"/>
              </a:rPr>
              <a:t>Parameter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5" dirty="0">
                <a:latin typeface="Carlito"/>
                <a:cs typeface="Carlito"/>
              </a:rPr>
              <a:t>harus </a:t>
            </a:r>
            <a:r>
              <a:rPr sz="5250" spc="-10" dirty="0">
                <a:latin typeface="Carlito"/>
                <a:cs typeface="Carlito"/>
              </a:rPr>
              <a:t>diberikan </a:t>
            </a:r>
            <a:r>
              <a:rPr sz="5250" spc="5" dirty="0">
                <a:latin typeface="Carlito"/>
                <a:cs typeface="Carlito"/>
              </a:rPr>
              <a:t>pada method </a:t>
            </a:r>
            <a:r>
              <a:rPr sz="5250" spc="-5" dirty="0">
                <a:latin typeface="Carlito"/>
                <a:cs typeface="Carlito"/>
              </a:rPr>
              <a:t>filter()  </a:t>
            </a:r>
            <a:r>
              <a:rPr sz="5250" spc="5" dirty="0">
                <a:latin typeface="Carlito"/>
                <a:cs typeface="Carlito"/>
              </a:rPr>
              <a:t>sama seperti method </a:t>
            </a:r>
            <a:r>
              <a:rPr sz="5250" spc="-15" dirty="0">
                <a:latin typeface="Carlito"/>
                <a:cs typeface="Carlito"/>
              </a:rPr>
              <a:t>forEach(), </a:t>
            </a:r>
            <a:r>
              <a:rPr sz="5250" spc="-10" dirty="0">
                <a:latin typeface="Carlito"/>
                <a:cs typeface="Carlito"/>
              </a:rPr>
              <a:t>yaitu: </a:t>
            </a:r>
            <a:r>
              <a:rPr sz="5250" spc="5" dirty="0">
                <a:latin typeface="Carlito"/>
                <a:cs typeface="Carlito"/>
              </a:rPr>
              <a:t>sebuah fungsi  </a:t>
            </a:r>
            <a:r>
              <a:rPr sz="5250" dirty="0">
                <a:latin typeface="Carlito"/>
                <a:cs typeface="Carlito"/>
              </a:rPr>
              <a:t>callback.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1648948" y="2635552"/>
            <a:ext cx="9018943" cy="60402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084789" y="5025483"/>
            <a:ext cx="1522792" cy="468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 txBox="1"/>
          <p:nvPr/>
        </p:nvSpPr>
        <p:spPr>
          <a:xfrm>
            <a:off x="2184745" y="2355692"/>
            <a:ext cx="14660244" cy="436943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5250" spc="5" dirty="0">
                <a:latin typeface="Carlito"/>
                <a:cs typeface="Carlito"/>
              </a:rPr>
              <a:t>2. Method</a:t>
            </a:r>
            <a:r>
              <a:rPr sz="5250" spc="2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includes()</a:t>
            </a:r>
            <a:endParaRPr sz="525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spcBef>
                <a:spcPts val="127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Method ini berfungsi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5" dirty="0">
                <a:latin typeface="Carlito"/>
                <a:cs typeface="Carlito"/>
              </a:rPr>
              <a:t>mengecek </a:t>
            </a:r>
            <a:r>
              <a:rPr sz="5250" spc="-5" dirty="0">
                <a:latin typeface="Carlito"/>
                <a:cs typeface="Carlito"/>
              </a:rPr>
              <a:t>apakah  </a:t>
            </a:r>
            <a:r>
              <a:rPr sz="5250" spc="5" dirty="0">
                <a:latin typeface="Carlito"/>
                <a:cs typeface="Carlito"/>
              </a:rPr>
              <a:t>sebuah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10" dirty="0">
                <a:latin typeface="Carlito"/>
                <a:cs typeface="Carlito"/>
              </a:rPr>
              <a:t>ada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-35" dirty="0">
                <a:latin typeface="Carlito"/>
                <a:cs typeface="Carlito"/>
              </a:rPr>
              <a:t>array </a:t>
            </a:r>
            <a:r>
              <a:rPr sz="5250" spc="-20" dirty="0">
                <a:latin typeface="Carlito"/>
                <a:cs typeface="Carlito"/>
              </a:rPr>
              <a:t>atau </a:t>
            </a:r>
            <a:r>
              <a:rPr sz="5250" spc="5" dirty="0">
                <a:latin typeface="Carlito"/>
                <a:cs typeface="Carlito"/>
              </a:rPr>
              <a:t>tidak. </a:t>
            </a:r>
            <a:r>
              <a:rPr sz="5250" spc="-15" dirty="0">
                <a:latin typeface="Carlito"/>
                <a:cs typeface="Carlito"/>
              </a:rPr>
              <a:t>Biasanya  </a:t>
            </a:r>
            <a:r>
              <a:rPr sz="5250" spc="-5" dirty="0">
                <a:latin typeface="Carlito"/>
                <a:cs typeface="Carlito"/>
              </a:rPr>
              <a:t>digunakan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-10" dirty="0">
                <a:latin typeface="Carlito"/>
                <a:cs typeface="Carlito"/>
              </a:rPr>
              <a:t>melakukan </a:t>
            </a:r>
            <a:r>
              <a:rPr sz="5250" dirty="0">
                <a:latin typeface="Carlito"/>
                <a:cs typeface="Carlito"/>
              </a:rPr>
              <a:t>pencarian untuk  </a:t>
            </a:r>
            <a:r>
              <a:rPr sz="5250" spc="-5" dirty="0">
                <a:latin typeface="Carlito"/>
                <a:cs typeface="Carlito"/>
              </a:rPr>
              <a:t>memastikan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sudah </a:t>
            </a:r>
            <a:r>
              <a:rPr sz="5250" spc="10" dirty="0">
                <a:latin typeface="Carlito"/>
                <a:cs typeface="Carlito"/>
              </a:rPr>
              <a:t>ada </a:t>
            </a:r>
            <a:r>
              <a:rPr sz="5250" spc="5" dirty="0">
                <a:latin typeface="Carlito"/>
                <a:cs typeface="Carlito"/>
              </a:rPr>
              <a:t>di dalam</a:t>
            </a:r>
            <a:r>
              <a:rPr sz="5250" spc="90" dirty="0">
                <a:latin typeface="Carlito"/>
                <a:cs typeface="Carlito"/>
              </a:rPr>
              <a:t> </a:t>
            </a:r>
            <a:r>
              <a:rPr sz="5250" spc="-90" dirty="0">
                <a:latin typeface="Carlito"/>
                <a:cs typeface="Carlito"/>
              </a:rPr>
              <a:t>array.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2174299" y="2015939"/>
            <a:ext cx="8483537" cy="79958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450492" y="4660290"/>
            <a:ext cx="2398013" cy="697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>
                <a:solidFill>
                  <a:srgbClr val="000000"/>
                </a:solidFill>
              </a:rPr>
              <a:t>Method-mothod </a:t>
            </a:r>
            <a:r>
              <a:rPr spc="-45" dirty="0">
                <a:solidFill>
                  <a:srgbClr val="000000"/>
                </a:solidFill>
              </a:rPr>
              <a:t>Array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5" dirty="0">
                <a:solidFill>
                  <a:srgbClr val="000000"/>
                </a:solidFill>
              </a:rPr>
              <a:t>Lain</a:t>
            </a:r>
            <a:endParaRPr spc="5" dirty="0">
              <a:solidFill>
                <a:srgbClr val="00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0843" y="2389890"/>
            <a:ext cx="8288020" cy="276098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577850" indent="-565785">
              <a:lnSpc>
                <a:spcPct val="100000"/>
              </a:lnSpc>
              <a:spcBef>
                <a:spcPts val="14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10" dirty="0">
                <a:latin typeface="Carlito"/>
                <a:cs typeface="Carlito"/>
              </a:rPr>
              <a:t>3. </a:t>
            </a:r>
            <a:r>
              <a:rPr sz="5250" spc="5" dirty="0">
                <a:latin typeface="Carlito"/>
                <a:cs typeface="Carlito"/>
              </a:rPr>
              <a:t>Method</a:t>
            </a:r>
            <a:r>
              <a:rPr sz="5250" spc="20" dirty="0">
                <a:latin typeface="Carlito"/>
                <a:cs typeface="Carlito"/>
              </a:rPr>
              <a:t> </a:t>
            </a:r>
            <a:r>
              <a:rPr sz="5250" dirty="0">
                <a:latin typeface="Carlito"/>
                <a:cs typeface="Carlito"/>
              </a:rPr>
              <a:t>sort()</a:t>
            </a:r>
            <a:endParaRPr sz="525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270"/>
              </a:spcBef>
            </a:pPr>
            <a:r>
              <a:rPr sz="5250" spc="5" dirty="0">
                <a:latin typeface="Carlito"/>
                <a:cs typeface="Carlito"/>
              </a:rPr>
              <a:t>Method </a:t>
            </a:r>
            <a:r>
              <a:rPr sz="5250" dirty="0">
                <a:latin typeface="Carlito"/>
                <a:cs typeface="Carlito"/>
              </a:rPr>
              <a:t>sort() </a:t>
            </a:r>
            <a:r>
              <a:rPr sz="5250" spc="5" dirty="0">
                <a:latin typeface="Carlito"/>
                <a:cs typeface="Carlito"/>
              </a:rPr>
              <a:t>berfungsi </a:t>
            </a:r>
            <a:r>
              <a:rPr sz="5250" dirty="0">
                <a:latin typeface="Carlito"/>
                <a:cs typeface="Carlito"/>
              </a:rPr>
              <a:t>untuk  mengurutkan </a:t>
            </a:r>
            <a:r>
              <a:rPr sz="5250" spc="-20" dirty="0">
                <a:latin typeface="Carlito"/>
                <a:cs typeface="Carlito"/>
              </a:rPr>
              <a:t>data </a:t>
            </a:r>
            <a:r>
              <a:rPr sz="5250" spc="5" dirty="0">
                <a:latin typeface="Carlito"/>
                <a:cs typeface="Carlito"/>
              </a:rPr>
              <a:t>pada</a:t>
            </a:r>
            <a:r>
              <a:rPr sz="5250" spc="40" dirty="0">
                <a:latin typeface="Carlito"/>
                <a:cs typeface="Carlito"/>
              </a:rPr>
              <a:t> </a:t>
            </a:r>
            <a:r>
              <a:rPr sz="5250" spc="-35" dirty="0">
                <a:latin typeface="Carlito"/>
                <a:cs typeface="Carlito"/>
              </a:rPr>
              <a:t>array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Method-mothod </a:t>
            </a:r>
            <a:r>
              <a:rPr spc="-45" dirty="0"/>
              <a:t>Array</a:t>
            </a:r>
            <a:r>
              <a:rPr dirty="0"/>
              <a:t> </a:t>
            </a:r>
            <a:r>
              <a:rPr spc="5" dirty="0"/>
              <a:t>Lain</a:t>
            </a:r>
            <a:endParaRPr spc="5" dirty="0"/>
          </a:p>
        </p:txBody>
      </p:sp>
      <p:sp>
        <p:nvSpPr>
          <p:cNvPr id="4" name="object 4"/>
          <p:cNvSpPr/>
          <p:nvPr/>
        </p:nvSpPr>
        <p:spPr>
          <a:xfrm>
            <a:off x="1455398" y="2791398"/>
            <a:ext cx="9527955" cy="60352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14151" y="4645573"/>
            <a:ext cx="5589032" cy="647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20060285" cy="11287760"/>
          </a:xfrm>
          <a:custGeom>
            <a:avLst/>
            <a:gdLst/>
            <a:ahLst/>
            <a:cxnLst/>
            <a:rect l="l" t="t" r="r" b="b"/>
            <a:pathLst>
              <a:path w="20060285" h="11287760">
                <a:moveTo>
                  <a:pt x="0" y="11287503"/>
                </a:moveTo>
                <a:lnTo>
                  <a:pt x="20060110" y="11287503"/>
                </a:lnTo>
                <a:lnTo>
                  <a:pt x="20060110" y="0"/>
                </a:lnTo>
                <a:lnTo>
                  <a:pt x="0" y="0"/>
                </a:lnTo>
                <a:lnTo>
                  <a:pt x="0" y="11287503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0760" y="3925570"/>
            <a:ext cx="8646160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l">
              <a:lnSpc>
                <a:spcPct val="100000"/>
              </a:lnSpc>
              <a:spcBef>
                <a:spcPts val="100"/>
              </a:spcBef>
            </a:pPr>
            <a:r>
              <a:rPr sz="6600" spc="-145" dirty="0">
                <a:latin typeface="Arial" panose="020B0704020202090204"/>
                <a:cs typeface="Arial" panose="020B0704020202090204"/>
              </a:rPr>
              <a:t>Bab</a:t>
            </a:r>
            <a:r>
              <a:rPr sz="6600" spc="-60" dirty="0">
                <a:latin typeface="Arial" panose="020B0704020202090204"/>
                <a:cs typeface="Arial" panose="020B0704020202090204"/>
              </a:rPr>
              <a:t> </a:t>
            </a:r>
            <a:r>
              <a:rPr sz="6600" spc="290" dirty="0">
                <a:latin typeface="Arial" panose="020B0704020202090204"/>
                <a:cs typeface="Arial" panose="020B0704020202090204"/>
              </a:rPr>
              <a:t>8</a:t>
            </a:r>
            <a:endParaRPr sz="6600">
              <a:latin typeface="Arial" panose="020B0704020202090204"/>
              <a:cs typeface="Arial" panose="020B0704020202090204"/>
            </a:endParaRPr>
          </a:p>
          <a:p>
            <a:pPr algn="l">
              <a:lnSpc>
                <a:spcPct val="100000"/>
              </a:lnSpc>
              <a:spcBef>
                <a:spcPts val="385"/>
              </a:spcBef>
            </a:pPr>
            <a:r>
              <a:rPr sz="5900" spc="20" dirty="0"/>
              <a:t>DOM</a:t>
            </a:r>
            <a:r>
              <a:rPr sz="5900" spc="-80" dirty="0"/>
              <a:t> </a:t>
            </a:r>
            <a:r>
              <a:rPr sz="5900" spc="-5" dirty="0"/>
              <a:t>JavaScript</a:t>
            </a:r>
            <a:endParaRPr sz="5900"/>
          </a:p>
        </p:txBody>
      </p:sp>
      <p:sp>
        <p:nvSpPr>
          <p:cNvPr id="6" name="object 6"/>
          <p:cNvSpPr/>
          <p:nvPr/>
        </p:nvSpPr>
        <p:spPr>
          <a:xfrm>
            <a:off x="1715559" y="3454999"/>
            <a:ext cx="3212433" cy="32124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8435" y="319405"/>
            <a:ext cx="10815320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spc="-5" dirty="0"/>
              <a:t>DOM </a:t>
            </a:r>
            <a:r>
              <a:rPr sz="7250" dirty="0"/>
              <a:t>API</a:t>
            </a:r>
            <a:r>
              <a:rPr sz="7250" spc="-55" dirty="0"/>
              <a:t> </a:t>
            </a:r>
            <a:r>
              <a:rPr sz="7250" dirty="0"/>
              <a:t>Js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448249" y="2499160"/>
            <a:ext cx="16767810" cy="53346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2798445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10" dirty="0">
                <a:latin typeface="Carlito"/>
                <a:cs typeface="Carlito"/>
              </a:rPr>
              <a:t>Saat kamu </a:t>
            </a:r>
            <a:r>
              <a:rPr sz="5250" dirty="0">
                <a:latin typeface="Carlito"/>
                <a:cs typeface="Carlito"/>
              </a:rPr>
              <a:t>memutuskan </a:t>
            </a:r>
            <a:r>
              <a:rPr sz="5250" spc="-15" dirty="0">
                <a:latin typeface="Carlito"/>
                <a:cs typeface="Carlito"/>
              </a:rPr>
              <a:t>akan </a:t>
            </a:r>
            <a:r>
              <a:rPr sz="5250" spc="5" dirty="0">
                <a:latin typeface="Carlito"/>
                <a:cs typeface="Carlito"/>
              </a:rPr>
              <a:t>belajar </a:t>
            </a:r>
            <a:r>
              <a:rPr sz="5250" spc="-10" dirty="0">
                <a:latin typeface="Carlito"/>
                <a:cs typeface="Carlito"/>
              </a:rPr>
              <a:t>Javascript,  </a:t>
            </a:r>
            <a:r>
              <a:rPr sz="5250" spc="-15" dirty="0">
                <a:latin typeface="Carlito"/>
                <a:cs typeface="Carlito"/>
              </a:rPr>
              <a:t>maka </a:t>
            </a:r>
            <a:r>
              <a:rPr sz="5250" b="1" spc="-5" dirty="0">
                <a:solidFill>
                  <a:srgbClr val="FF0000"/>
                </a:solidFill>
                <a:latin typeface="Carlito"/>
                <a:cs typeface="Carlito"/>
              </a:rPr>
              <a:t>wajib </a:t>
            </a:r>
            <a:r>
              <a:rPr sz="5250" spc="-25" dirty="0">
                <a:latin typeface="Carlito"/>
                <a:cs typeface="Carlito"/>
              </a:rPr>
              <a:t>hukumnya </a:t>
            </a:r>
            <a:r>
              <a:rPr sz="5250" spc="10" dirty="0">
                <a:latin typeface="Carlito"/>
                <a:cs typeface="Carlito"/>
              </a:rPr>
              <a:t>memahami </a:t>
            </a:r>
            <a:r>
              <a:rPr sz="5250" spc="-15" dirty="0">
                <a:latin typeface="Carlito"/>
                <a:cs typeface="Carlito"/>
              </a:rPr>
              <a:t>tentang</a:t>
            </a:r>
            <a:r>
              <a:rPr sz="5250" spc="175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DOM.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5" dirty="0">
                <a:latin typeface="Carlito"/>
                <a:cs typeface="Carlito"/>
              </a:rPr>
              <a:t>Mengapa </a:t>
            </a:r>
            <a:r>
              <a:rPr sz="5250" spc="-25" dirty="0">
                <a:latin typeface="Carlito"/>
                <a:cs typeface="Carlito"/>
              </a:rPr>
              <a:t>Wajib </a:t>
            </a:r>
            <a:r>
              <a:rPr sz="5250" spc="10" dirty="0">
                <a:latin typeface="Carlito"/>
                <a:cs typeface="Carlito"/>
              </a:rPr>
              <a:t>?</a:t>
            </a:r>
            <a:r>
              <a:rPr sz="5250" spc="65" dirty="0">
                <a:latin typeface="Carlito"/>
                <a:cs typeface="Carlito"/>
              </a:rPr>
              <a:t> </a:t>
            </a:r>
            <a:r>
              <a:rPr sz="5250" spc="-15" dirty="0">
                <a:latin typeface="Carlito"/>
                <a:cs typeface="Carlito"/>
              </a:rPr>
              <a:t>Karena…</a:t>
            </a:r>
            <a:endParaRPr sz="5250">
              <a:latin typeface="Carlito"/>
              <a:cs typeface="Carlito"/>
            </a:endParaRPr>
          </a:p>
          <a:p>
            <a:pPr marL="577850" marR="1333500" indent="-565785">
              <a:lnSpc>
                <a:spcPct val="101000"/>
              </a:lnSpc>
              <a:spcBef>
                <a:spcPts val="126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Salah </a:t>
            </a:r>
            <a:r>
              <a:rPr sz="5250" spc="-5" dirty="0">
                <a:latin typeface="Carlito"/>
                <a:cs typeface="Carlito"/>
              </a:rPr>
              <a:t>satu </a:t>
            </a:r>
            <a:r>
              <a:rPr sz="5250" spc="-10" dirty="0">
                <a:latin typeface="Carlito"/>
                <a:cs typeface="Carlito"/>
              </a:rPr>
              <a:t>tugas </a:t>
            </a:r>
            <a:r>
              <a:rPr sz="5250" dirty="0">
                <a:latin typeface="Carlito"/>
                <a:cs typeface="Carlito"/>
              </a:rPr>
              <a:t>utama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5" dirty="0">
                <a:latin typeface="Carlito"/>
                <a:cs typeface="Carlito"/>
              </a:rPr>
              <a:t>di dalam </a:t>
            </a:r>
            <a:r>
              <a:rPr sz="5250" spc="-5" dirty="0">
                <a:latin typeface="Carlito"/>
                <a:cs typeface="Carlito"/>
              </a:rPr>
              <a:t>web </a:t>
            </a:r>
            <a:r>
              <a:rPr sz="5250" spc="5" dirty="0">
                <a:latin typeface="Carlito"/>
                <a:cs typeface="Carlito"/>
              </a:rPr>
              <a:t>adalah  membuat halaman </a:t>
            </a:r>
            <a:r>
              <a:rPr sz="5250" spc="-5" dirty="0">
                <a:latin typeface="Carlito"/>
                <a:cs typeface="Carlito"/>
              </a:rPr>
              <a:t>web </a:t>
            </a:r>
            <a:r>
              <a:rPr sz="5250" spc="-15" dirty="0">
                <a:latin typeface="Carlito"/>
                <a:cs typeface="Carlito"/>
              </a:rPr>
              <a:t>agar </a:t>
            </a:r>
            <a:r>
              <a:rPr sz="5250" spc="-10" dirty="0">
                <a:latin typeface="Carlito"/>
                <a:cs typeface="Carlito"/>
              </a:rPr>
              <a:t>terlihat</a:t>
            </a:r>
            <a:r>
              <a:rPr sz="5250" spc="13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dinamis.</a:t>
            </a:r>
            <a:endParaRPr sz="5250">
              <a:latin typeface="Carlito"/>
              <a:cs typeface="Carlito"/>
            </a:endParaRPr>
          </a:p>
          <a:p>
            <a:pPr marL="577850" indent="-565785">
              <a:lnSpc>
                <a:spcPct val="100000"/>
              </a:lnSpc>
              <a:spcBef>
                <a:spcPts val="13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Hal ini bisa </a:t>
            </a:r>
            <a:r>
              <a:rPr sz="5250" spc="-15" dirty="0">
                <a:latin typeface="Carlito"/>
                <a:cs typeface="Carlito"/>
              </a:rPr>
              <a:t>dilakukan </a:t>
            </a:r>
            <a:r>
              <a:rPr sz="5250" spc="5" dirty="0">
                <a:latin typeface="Carlito"/>
                <a:cs typeface="Carlito"/>
              </a:rPr>
              <a:t>oleh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-10" dirty="0">
                <a:latin typeface="Carlito"/>
                <a:cs typeface="Carlito"/>
              </a:rPr>
              <a:t>dengan </a:t>
            </a:r>
            <a:r>
              <a:rPr sz="5250" dirty="0">
                <a:latin typeface="Carlito"/>
                <a:cs typeface="Carlito"/>
              </a:rPr>
              <a:t>bantuan</a:t>
            </a:r>
            <a:r>
              <a:rPr sz="5250" spc="300" dirty="0">
                <a:latin typeface="Carlito"/>
                <a:cs typeface="Carlito"/>
              </a:rPr>
              <a:t> </a:t>
            </a:r>
            <a:r>
              <a:rPr sz="5250" spc="10" dirty="0">
                <a:latin typeface="Carlito"/>
                <a:cs typeface="Carlito"/>
              </a:rPr>
              <a:t>DOM.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1675" y="319405"/>
            <a:ext cx="1154366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50" dirty="0"/>
              <a:t>Apa itu </a:t>
            </a:r>
            <a:r>
              <a:rPr sz="7250" spc="-5" dirty="0"/>
              <a:t>DOM</a:t>
            </a:r>
            <a:r>
              <a:rPr sz="7250" spc="-75" dirty="0"/>
              <a:t> </a:t>
            </a:r>
            <a:r>
              <a:rPr sz="7250" dirty="0"/>
              <a:t>API?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56764"/>
            <a:ext cx="8453120" cy="68033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577850" marR="752475" indent="-565785">
              <a:lnSpc>
                <a:spcPts val="4990"/>
              </a:lnSpc>
              <a:spcBef>
                <a:spcPts val="73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10" dirty="0">
                <a:latin typeface="Carlito"/>
                <a:cs typeface="Carlito"/>
              </a:rPr>
              <a:t>DOM </a:t>
            </a:r>
            <a:r>
              <a:rPr sz="4000" dirty="0">
                <a:latin typeface="Carlito"/>
                <a:cs typeface="Carlito"/>
              </a:rPr>
              <a:t>merupakan </a:t>
            </a:r>
            <a:r>
              <a:rPr sz="4000" spc="-15" dirty="0">
                <a:latin typeface="Carlito"/>
                <a:cs typeface="Carlito"/>
              </a:rPr>
              <a:t>singkatan  </a:t>
            </a:r>
            <a:r>
              <a:rPr sz="4000" dirty="0">
                <a:latin typeface="Carlito"/>
                <a:cs typeface="Carlito"/>
              </a:rPr>
              <a:t>dari </a:t>
            </a:r>
            <a:r>
              <a:rPr sz="4000" b="1" i="1" dirty="0">
                <a:solidFill>
                  <a:srgbClr val="FF0000"/>
                </a:solidFill>
                <a:latin typeface="Carlito"/>
                <a:cs typeface="Carlito"/>
              </a:rPr>
              <a:t>Document </a:t>
            </a:r>
            <a:r>
              <a:rPr sz="4000" b="1" i="1" spc="5" dirty="0">
                <a:solidFill>
                  <a:srgbClr val="FF0000"/>
                </a:solidFill>
                <a:latin typeface="Carlito"/>
                <a:cs typeface="Carlito"/>
              </a:rPr>
              <a:t>Object</a:t>
            </a:r>
            <a:r>
              <a:rPr sz="4000" b="1" i="1" spc="-114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000" b="1" i="1" spc="10" dirty="0">
                <a:solidFill>
                  <a:srgbClr val="FF0000"/>
                </a:solidFill>
                <a:latin typeface="Carlito"/>
                <a:cs typeface="Carlito"/>
              </a:rPr>
              <a:t>Model</a:t>
            </a:r>
            <a:r>
              <a:rPr sz="4000" spc="10" dirty="0">
                <a:latin typeface="Carlito"/>
                <a:cs typeface="Carlito"/>
              </a:rPr>
              <a:t>.</a:t>
            </a:r>
            <a:endParaRPr sz="4000">
              <a:latin typeface="Carlito"/>
              <a:cs typeface="Carlito"/>
            </a:endParaRPr>
          </a:p>
          <a:p>
            <a:pPr marL="577850" marR="5080" indent="-565785">
              <a:lnSpc>
                <a:spcPts val="4990"/>
              </a:lnSpc>
              <a:spcBef>
                <a:spcPts val="110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-15" dirty="0">
                <a:latin typeface="Carlito"/>
                <a:cs typeface="Carlito"/>
              </a:rPr>
              <a:t>Artinya, </a:t>
            </a:r>
            <a:r>
              <a:rPr sz="4000" spc="-5" dirty="0">
                <a:latin typeface="Carlito"/>
                <a:cs typeface="Carlito"/>
              </a:rPr>
              <a:t>dokumen </a:t>
            </a:r>
            <a:r>
              <a:rPr sz="4000" spc="5" dirty="0">
                <a:latin typeface="Carlito"/>
                <a:cs typeface="Carlito"/>
              </a:rPr>
              <a:t>(HTML) </a:t>
            </a:r>
            <a:r>
              <a:rPr sz="4000" spc="-15" dirty="0">
                <a:latin typeface="Carlito"/>
                <a:cs typeface="Carlito"/>
              </a:rPr>
              <a:t>yang  </a:t>
            </a:r>
            <a:r>
              <a:rPr sz="4000" spc="-5" dirty="0">
                <a:latin typeface="Carlito"/>
                <a:cs typeface="Carlito"/>
              </a:rPr>
              <a:t>dimodelkan </a:t>
            </a:r>
            <a:r>
              <a:rPr sz="4000" spc="5" dirty="0">
                <a:latin typeface="Carlito"/>
                <a:cs typeface="Carlito"/>
              </a:rPr>
              <a:t>dalam sebuah</a:t>
            </a:r>
            <a:r>
              <a:rPr sz="4000" spc="-25" dirty="0">
                <a:latin typeface="Carlito"/>
                <a:cs typeface="Carlito"/>
              </a:rPr>
              <a:t> </a:t>
            </a:r>
            <a:r>
              <a:rPr sz="4000" dirty="0">
                <a:latin typeface="Carlito"/>
                <a:cs typeface="Carlito"/>
              </a:rPr>
              <a:t>objek.</a:t>
            </a:r>
            <a:endParaRPr sz="4000">
              <a:latin typeface="Carlito"/>
              <a:cs typeface="Carlito"/>
            </a:endParaRPr>
          </a:p>
          <a:p>
            <a:pPr marL="577850" marR="90805" indent="-565785">
              <a:lnSpc>
                <a:spcPct val="90000"/>
              </a:lnSpc>
              <a:spcBef>
                <a:spcPts val="1030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4000" spc="5" dirty="0">
                <a:latin typeface="Carlito"/>
                <a:cs typeface="Carlito"/>
              </a:rPr>
              <a:t>Objek </a:t>
            </a:r>
            <a:r>
              <a:rPr sz="4000" dirty="0">
                <a:latin typeface="Carlito"/>
                <a:cs typeface="Carlito"/>
              </a:rPr>
              <a:t>dari </a:t>
            </a:r>
            <a:r>
              <a:rPr sz="4000" spc="-5" dirty="0">
                <a:latin typeface="Carlito"/>
                <a:cs typeface="Carlito"/>
              </a:rPr>
              <a:t>dokumen </a:t>
            </a:r>
            <a:r>
              <a:rPr sz="4000" spc="5" dirty="0">
                <a:latin typeface="Carlito"/>
                <a:cs typeface="Carlito"/>
              </a:rPr>
              <a:t>ini  </a:t>
            </a:r>
            <a:r>
              <a:rPr sz="4000" spc="-15" dirty="0">
                <a:latin typeface="Carlito"/>
                <a:cs typeface="Carlito"/>
              </a:rPr>
              <a:t>menyediakan </a:t>
            </a:r>
            <a:r>
              <a:rPr sz="4000" spc="-5" dirty="0">
                <a:latin typeface="Carlito"/>
                <a:cs typeface="Carlito"/>
              </a:rPr>
              <a:t>sekumpulan </a:t>
            </a:r>
            <a:r>
              <a:rPr sz="4000" dirty="0">
                <a:latin typeface="Carlito"/>
                <a:cs typeface="Carlito"/>
              </a:rPr>
              <a:t>fungsi  </a:t>
            </a:r>
            <a:r>
              <a:rPr sz="4000" spc="5" dirty="0">
                <a:latin typeface="Carlito"/>
                <a:cs typeface="Carlito"/>
              </a:rPr>
              <a:t>dan </a:t>
            </a:r>
            <a:r>
              <a:rPr sz="4000" spc="-10" dirty="0">
                <a:latin typeface="Carlito"/>
                <a:cs typeface="Carlito"/>
              </a:rPr>
              <a:t>atribut/data yang </a:t>
            </a:r>
            <a:r>
              <a:rPr sz="4000" spc="5" dirty="0">
                <a:latin typeface="Carlito"/>
                <a:cs typeface="Carlito"/>
              </a:rPr>
              <a:t>bisa </a:t>
            </a:r>
            <a:r>
              <a:rPr sz="4000" spc="-10" dirty="0">
                <a:latin typeface="Carlito"/>
                <a:cs typeface="Carlito"/>
              </a:rPr>
              <a:t>kita  </a:t>
            </a:r>
            <a:r>
              <a:rPr sz="4000" spc="-15" dirty="0">
                <a:latin typeface="Carlito"/>
                <a:cs typeface="Carlito"/>
              </a:rPr>
              <a:t>manfaatkan </a:t>
            </a:r>
            <a:r>
              <a:rPr sz="4000" spc="5" dirty="0">
                <a:latin typeface="Carlito"/>
                <a:cs typeface="Carlito"/>
              </a:rPr>
              <a:t>dalam membuat  </a:t>
            </a:r>
            <a:r>
              <a:rPr sz="4000" spc="-20" dirty="0">
                <a:latin typeface="Carlito"/>
                <a:cs typeface="Carlito"/>
              </a:rPr>
              <a:t>program </a:t>
            </a:r>
            <a:r>
              <a:rPr sz="4000" spc="-10" dirty="0">
                <a:latin typeface="Carlito"/>
                <a:cs typeface="Carlito"/>
              </a:rPr>
              <a:t>Javascript. </a:t>
            </a:r>
            <a:r>
              <a:rPr sz="4000" spc="5" dirty="0">
                <a:latin typeface="Carlito"/>
                <a:cs typeface="Carlito"/>
              </a:rPr>
              <a:t>Inilah </a:t>
            </a:r>
            <a:r>
              <a:rPr sz="4000" spc="-10" dirty="0">
                <a:latin typeface="Carlito"/>
                <a:cs typeface="Carlito"/>
              </a:rPr>
              <a:t>yang  </a:t>
            </a:r>
            <a:r>
              <a:rPr sz="4000" dirty="0">
                <a:latin typeface="Carlito"/>
                <a:cs typeface="Carlito"/>
              </a:rPr>
              <a:t>disebut </a:t>
            </a:r>
            <a:r>
              <a:rPr sz="4000" spc="5" dirty="0">
                <a:latin typeface="Carlito"/>
                <a:cs typeface="Carlito"/>
              </a:rPr>
              <a:t>API </a:t>
            </a:r>
            <a:r>
              <a:rPr sz="4000" i="1" dirty="0">
                <a:latin typeface="Carlito"/>
                <a:cs typeface="Carlito"/>
              </a:rPr>
              <a:t>(Application  </a:t>
            </a:r>
            <a:r>
              <a:rPr sz="4000" i="1" spc="5" dirty="0">
                <a:latin typeface="Carlito"/>
                <a:cs typeface="Carlito"/>
              </a:rPr>
              <a:t>Programming</a:t>
            </a:r>
            <a:r>
              <a:rPr sz="4000" i="1" spc="-30" dirty="0">
                <a:latin typeface="Carlito"/>
                <a:cs typeface="Carlito"/>
              </a:rPr>
              <a:t> </a:t>
            </a:r>
            <a:r>
              <a:rPr sz="4000" i="1" spc="-15" dirty="0">
                <a:latin typeface="Carlito"/>
                <a:cs typeface="Carlito"/>
              </a:rPr>
              <a:t>Interface)</a:t>
            </a:r>
            <a:r>
              <a:rPr sz="4000" spc="-15" dirty="0">
                <a:latin typeface="Carlito"/>
                <a:cs typeface="Carlito"/>
              </a:rPr>
              <a:t>.</a:t>
            </a:r>
            <a:endParaRPr sz="4000" spc="-15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9207" y="2639323"/>
            <a:ext cx="9256813" cy="5415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11" y="0"/>
            <a:ext cx="20093305" cy="1933575"/>
          </a:xfrm>
          <a:custGeom>
            <a:avLst/>
            <a:gdLst/>
            <a:ahLst/>
            <a:cxnLst/>
            <a:rect l="l" t="t" r="r" b="b"/>
            <a:pathLst>
              <a:path w="20093305" h="1933575">
                <a:moveTo>
                  <a:pt x="20092788" y="0"/>
                </a:moveTo>
                <a:lnTo>
                  <a:pt x="0" y="0"/>
                </a:lnTo>
                <a:lnTo>
                  <a:pt x="0" y="1932989"/>
                </a:lnTo>
                <a:lnTo>
                  <a:pt x="20092788" y="1932989"/>
                </a:lnTo>
                <a:lnTo>
                  <a:pt x="20092788" y="0"/>
                </a:lnTo>
                <a:close/>
              </a:path>
            </a:pathLst>
          </a:custGeom>
          <a:solidFill>
            <a:srgbClr val="31AD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070" y="367030"/>
            <a:ext cx="16233140" cy="1129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15" dirty="0"/>
              <a:t>Bagaimana </a:t>
            </a:r>
            <a:r>
              <a:rPr sz="7250" spc="-40" dirty="0"/>
              <a:t>Cara </a:t>
            </a:r>
            <a:r>
              <a:rPr sz="7250" spc="-5" dirty="0"/>
              <a:t>Menggunakan</a:t>
            </a:r>
            <a:r>
              <a:rPr sz="7250" spc="100" dirty="0"/>
              <a:t> </a:t>
            </a:r>
            <a:r>
              <a:rPr sz="7250" spc="-5" dirty="0"/>
              <a:t>DOM?</a:t>
            </a:r>
            <a:endParaRPr sz="7250"/>
          </a:p>
        </p:txBody>
      </p:sp>
      <p:sp>
        <p:nvSpPr>
          <p:cNvPr id="4" name="object 4"/>
          <p:cNvSpPr txBox="1"/>
          <p:nvPr/>
        </p:nvSpPr>
        <p:spPr>
          <a:xfrm>
            <a:off x="1067956" y="2569332"/>
            <a:ext cx="17076420" cy="71043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77850" marR="515620" indent="-565785">
              <a:lnSpc>
                <a:spcPct val="101000"/>
              </a:lnSpc>
              <a:spcBef>
                <a:spcPts val="8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Seperti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5" dirty="0">
                <a:latin typeface="Carlito"/>
                <a:cs typeface="Carlito"/>
              </a:rPr>
              <a:t>sudah </a:t>
            </a:r>
            <a:r>
              <a:rPr sz="5250" spc="-20" dirty="0">
                <a:latin typeface="Carlito"/>
                <a:cs typeface="Carlito"/>
              </a:rPr>
              <a:t>katahui, </a:t>
            </a:r>
            <a:r>
              <a:rPr sz="5250" spc="10" dirty="0">
                <a:latin typeface="Carlito"/>
                <a:cs typeface="Carlito"/>
              </a:rPr>
              <a:t>DOM adalah </a:t>
            </a:r>
            <a:r>
              <a:rPr sz="5250" spc="5" dirty="0">
                <a:latin typeface="Carlito"/>
                <a:cs typeface="Carlito"/>
              </a:rPr>
              <a:t>sebuah objek  </a:t>
            </a:r>
            <a:r>
              <a:rPr sz="5250" dirty="0">
                <a:latin typeface="Carlito"/>
                <a:cs typeface="Carlito"/>
              </a:rPr>
              <a:t>untuk memodelkan </a:t>
            </a:r>
            <a:r>
              <a:rPr sz="5250" spc="-5" dirty="0">
                <a:latin typeface="Carlito"/>
                <a:cs typeface="Carlito"/>
              </a:rPr>
              <a:t>dokumen</a:t>
            </a:r>
            <a:r>
              <a:rPr sz="5250" spc="105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marR="5080" indent="-565785">
              <a:lnSpc>
                <a:spcPct val="100000"/>
              </a:lnSpc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5" dirty="0">
                <a:latin typeface="Carlito"/>
                <a:cs typeface="Carlito"/>
              </a:rPr>
              <a:t>Objek </a:t>
            </a:r>
            <a:r>
              <a:rPr sz="5250" spc="10" dirty="0">
                <a:latin typeface="Carlito"/>
                <a:cs typeface="Carlito"/>
              </a:rPr>
              <a:t>DOM </a:t>
            </a:r>
            <a:r>
              <a:rPr sz="5250" spc="5" dirty="0">
                <a:latin typeface="Carlito"/>
                <a:cs typeface="Carlito"/>
              </a:rPr>
              <a:t>di </a:t>
            </a:r>
            <a:r>
              <a:rPr sz="5250" spc="-15" dirty="0">
                <a:latin typeface="Carlito"/>
                <a:cs typeface="Carlito"/>
              </a:rPr>
              <a:t>javascript </a:t>
            </a:r>
            <a:r>
              <a:rPr sz="5250" spc="5" dirty="0">
                <a:latin typeface="Carlito"/>
                <a:cs typeface="Carlito"/>
              </a:rPr>
              <a:t>bernama </a:t>
            </a:r>
            <a:r>
              <a:rPr sz="5250" dirty="0">
                <a:latin typeface="Carlito"/>
                <a:cs typeface="Carlito"/>
              </a:rPr>
              <a:t>document. </a:t>
            </a:r>
            <a:r>
              <a:rPr sz="5250" spc="5" dirty="0">
                <a:latin typeface="Carlito"/>
                <a:cs typeface="Carlito"/>
              </a:rPr>
              <a:t>Objek ini </a:t>
            </a:r>
            <a:r>
              <a:rPr sz="5250" dirty="0">
                <a:latin typeface="Carlito"/>
                <a:cs typeface="Carlito"/>
              </a:rPr>
              <a:t>berisi  </a:t>
            </a:r>
            <a:r>
              <a:rPr sz="5250" spc="-10" dirty="0">
                <a:latin typeface="Carlito"/>
                <a:cs typeface="Carlito"/>
              </a:rPr>
              <a:t>segala </a:t>
            </a:r>
            <a:r>
              <a:rPr sz="5250" spc="5" dirty="0">
                <a:latin typeface="Carlito"/>
                <a:cs typeface="Carlito"/>
              </a:rPr>
              <a:t>hal </a:t>
            </a:r>
            <a:r>
              <a:rPr sz="5250" spc="-10" dirty="0">
                <a:latin typeface="Carlito"/>
                <a:cs typeface="Carlito"/>
              </a:rPr>
              <a:t>yang kita </a:t>
            </a:r>
            <a:r>
              <a:rPr sz="5250" spc="-5" dirty="0">
                <a:latin typeface="Carlito"/>
                <a:cs typeface="Carlito"/>
              </a:rPr>
              <a:t>butuhkan </a:t>
            </a:r>
            <a:r>
              <a:rPr sz="5250" dirty="0">
                <a:latin typeface="Carlito"/>
                <a:cs typeface="Carlito"/>
              </a:rPr>
              <a:t>untuk </a:t>
            </a:r>
            <a:r>
              <a:rPr sz="5250" spc="10" dirty="0">
                <a:latin typeface="Carlito"/>
                <a:cs typeface="Carlito"/>
              </a:rPr>
              <a:t>memanipulasi</a:t>
            </a:r>
            <a:r>
              <a:rPr sz="5250" spc="19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 panose="020B0704020202090204"/>
              <a:buChar char="•"/>
            </a:pPr>
            <a:endParaRPr sz="7250">
              <a:latin typeface="Carlito"/>
              <a:cs typeface="Carlito"/>
            </a:endParaRPr>
          </a:p>
          <a:p>
            <a:pPr marL="577850" marR="192405" indent="-565785">
              <a:lnSpc>
                <a:spcPct val="100000"/>
              </a:lnSpc>
              <a:spcBef>
                <a:spcPts val="5"/>
              </a:spcBef>
              <a:buFont typeface="Arial" panose="020B0704020202090204"/>
              <a:buChar char="•"/>
              <a:tabLst>
                <a:tab pos="577850" algn="l"/>
                <a:tab pos="578485" algn="l"/>
              </a:tabLst>
            </a:pPr>
            <a:r>
              <a:rPr sz="5250" spc="-20" dirty="0">
                <a:latin typeface="Carlito"/>
                <a:cs typeface="Carlito"/>
              </a:rPr>
              <a:t>Jika </a:t>
            </a:r>
            <a:r>
              <a:rPr sz="5250" spc="-10" dirty="0">
                <a:latin typeface="Carlito"/>
                <a:cs typeface="Carlito"/>
              </a:rPr>
              <a:t>kita </a:t>
            </a:r>
            <a:r>
              <a:rPr sz="5250" spc="-5" dirty="0">
                <a:latin typeface="Carlito"/>
                <a:cs typeface="Carlito"/>
              </a:rPr>
              <a:t>coba </a:t>
            </a:r>
            <a:r>
              <a:rPr sz="5250" spc="-35" dirty="0">
                <a:latin typeface="Carlito"/>
                <a:cs typeface="Carlito"/>
              </a:rPr>
              <a:t>ketik </a:t>
            </a:r>
            <a:r>
              <a:rPr sz="5250" dirty="0">
                <a:latin typeface="Carlito"/>
                <a:cs typeface="Carlito"/>
              </a:rPr>
              <a:t>document </a:t>
            </a:r>
            <a:r>
              <a:rPr sz="5250" spc="5" dirty="0">
                <a:latin typeface="Carlito"/>
                <a:cs typeface="Carlito"/>
              </a:rPr>
              <a:t>pada </a:t>
            </a:r>
            <a:r>
              <a:rPr sz="5250" dirty="0">
                <a:latin typeface="Carlito"/>
                <a:cs typeface="Carlito"/>
              </a:rPr>
              <a:t>console </a:t>
            </a:r>
            <a:r>
              <a:rPr sz="5250" spc="-10" dirty="0">
                <a:latin typeface="Carlito"/>
                <a:cs typeface="Carlito"/>
              </a:rPr>
              <a:t>Javascript, </a:t>
            </a:r>
            <a:r>
              <a:rPr sz="5250" spc="-15" dirty="0">
                <a:latin typeface="Carlito"/>
                <a:cs typeface="Carlito"/>
              </a:rPr>
              <a:t>maka  </a:t>
            </a:r>
            <a:r>
              <a:rPr sz="5250" spc="-10" dirty="0">
                <a:latin typeface="Carlito"/>
                <a:cs typeface="Carlito"/>
              </a:rPr>
              <a:t>yang </a:t>
            </a:r>
            <a:r>
              <a:rPr sz="5250" spc="-15" dirty="0">
                <a:latin typeface="Carlito"/>
                <a:cs typeface="Carlito"/>
              </a:rPr>
              <a:t>akan </a:t>
            </a:r>
            <a:r>
              <a:rPr sz="5250" dirty="0">
                <a:latin typeface="Carlito"/>
                <a:cs typeface="Carlito"/>
              </a:rPr>
              <a:t>tampil </a:t>
            </a:r>
            <a:r>
              <a:rPr sz="5250" spc="10" dirty="0">
                <a:latin typeface="Carlito"/>
                <a:cs typeface="Carlito"/>
              </a:rPr>
              <a:t>adalah </a:t>
            </a:r>
            <a:r>
              <a:rPr sz="5250" spc="-40" dirty="0">
                <a:latin typeface="Carlito"/>
                <a:cs typeface="Carlito"/>
              </a:rPr>
              <a:t>kode</a:t>
            </a:r>
            <a:r>
              <a:rPr sz="5250" spc="100" dirty="0">
                <a:latin typeface="Carlito"/>
                <a:cs typeface="Carlito"/>
              </a:rPr>
              <a:t> </a:t>
            </a:r>
            <a:r>
              <a:rPr sz="5250" spc="5" dirty="0">
                <a:latin typeface="Carlito"/>
                <a:cs typeface="Carlito"/>
              </a:rPr>
              <a:t>HTML.</a:t>
            </a:r>
            <a:endParaRPr sz="525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7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7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13643</Words>
  <Application>WPS Presentation</Application>
  <PresentationFormat>On-screen Show (4:3)</PresentationFormat>
  <Paragraphs>600</Paragraphs>
  <Slides>111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111</vt:i4>
      </vt:variant>
    </vt:vector>
  </HeadingPairs>
  <TitlesOfParts>
    <vt:vector size="126" baseType="lpstr">
      <vt:lpstr>Arial</vt:lpstr>
      <vt:lpstr>SimSun</vt:lpstr>
      <vt:lpstr>Wingdings</vt:lpstr>
      <vt:lpstr>宋体-简</vt:lpstr>
      <vt:lpstr>Arial</vt:lpstr>
      <vt:lpstr>Carlito</vt:lpstr>
      <vt:lpstr>Thonburi</vt:lpstr>
      <vt:lpstr>Wingdings</vt:lpstr>
      <vt:lpstr>Trebuchet MS</vt:lpstr>
      <vt:lpstr>微软雅黑</vt:lpstr>
      <vt:lpstr>汉仪旗黑</vt:lpstr>
      <vt:lpstr>Arial Unicode MS</vt:lpstr>
      <vt:lpstr>Calibri</vt:lpstr>
      <vt:lpstr>Helvetica Neue</vt:lpstr>
      <vt:lpstr>Data Pie Charts</vt:lpstr>
      <vt:lpstr># 2 Pemrograman Dasar Javascript  </vt:lpstr>
      <vt:lpstr>Bab 3  Variabel dan Tipe Data dalam Javascript</vt:lpstr>
      <vt:lpstr>Variabel dalam Javascript</vt:lpstr>
      <vt:lpstr>Cara Membuat Variabel di Javascript</vt:lpstr>
      <vt:lpstr>Cara Membuat Variabel di Javascript</vt:lpstr>
      <vt:lpstr>LETS CODE	 Membuat Variabel di Javascript</vt:lpstr>
      <vt:lpstr>Mengisi Ulang Variabel</vt:lpstr>
      <vt:lpstr>Menghapus Variabel</vt:lpstr>
      <vt:lpstr>Mengenal Tipe Data Js</vt:lpstr>
      <vt:lpstr>Mengenal Tipe Data Js</vt:lpstr>
      <vt:lpstr>Aturan Penulisan Nama Variabel di Javascript</vt:lpstr>
      <vt:lpstr>OPERATOR DALAM JAVASCRIPT</vt:lpstr>
      <vt:lpstr>OPERATOR DALAM JAVASCRIPT</vt:lpstr>
      <vt:lpstr>1.OPERATOR ARITMATIKA</vt:lpstr>
      <vt:lpstr>LETS CODE :  OPERATOR ARITMATIKA</vt:lpstr>
      <vt:lpstr>2.Operator Penugasan</vt:lpstr>
      <vt:lpstr>LETS CODE : OPERATOR PENUGASAN</vt:lpstr>
      <vt:lpstr>3.Operator Perbandingan</vt:lpstr>
      <vt:lpstr>LETS CODE : OPERATOR PERBANDINGAN</vt:lpstr>
      <vt:lpstr>4. Operator Logika</vt:lpstr>
      <vt:lpstr>LETS CODE : OPERATOR PERBANDINGAN</vt:lpstr>
      <vt:lpstr>5. Operator Bitwise</vt:lpstr>
      <vt:lpstr>LETS CODE : OPERATOR BITWISE</vt:lpstr>
      <vt:lpstr>6. Operator Ternary</vt:lpstr>
      <vt:lpstr>LETS CODE : OPERATOR TERNARY</vt:lpstr>
      <vt:lpstr>6 PERCABANGAN DALAM JAVASCRIPT</vt:lpstr>
      <vt:lpstr>PowerPoint 演示文稿</vt:lpstr>
      <vt:lpstr>LETS CODE : PERCABANGAN IF</vt:lpstr>
      <vt:lpstr>LETS CODE : HASIL PERCABANGAN IF</vt:lpstr>
      <vt:lpstr>PowerPoint 演示文稿</vt:lpstr>
      <vt:lpstr>LETS CODE : PERCABANGAN IF ELSE</vt:lpstr>
      <vt:lpstr>LETS CODE : HASIL PERCABANGAN IF ELSE</vt:lpstr>
      <vt:lpstr>PowerPoint 演示文稿</vt:lpstr>
      <vt:lpstr>LETS CODE : PERCABANGAN IF ELSE 2</vt:lpstr>
      <vt:lpstr>LETS CODE : HASIL PERCABANGAN IF ELSE - 2</vt:lpstr>
      <vt:lpstr>LETS CODE : PERCABANGAN IF ELSE 3</vt:lpstr>
      <vt:lpstr>LETS CODE : HASIL PERCABANGAN IF ELSE - 3</vt:lpstr>
      <vt:lpstr>PowerPoint 演示文稿</vt:lpstr>
      <vt:lpstr>LETS CODE : PERCABANGAN SWITCH</vt:lpstr>
      <vt:lpstr>LETS CODE : HASIL PERCABANGAN SWITCH</vt:lpstr>
      <vt:lpstr>6 Bentuk Percabangan pada Javascript</vt:lpstr>
      <vt:lpstr>LETS CODE : PERCABANGAN ITENARY</vt:lpstr>
      <vt:lpstr>LETS CODE : HASIL PERCABANGAN ITENARY</vt:lpstr>
      <vt:lpstr>6 Bentuk Percabangan pada Javascript</vt:lpstr>
      <vt:lpstr>LETS CODE	: PERCABANGAN NESTED</vt:lpstr>
      <vt:lpstr>LETS CODE : HASIL PERCABANGAN NESTED</vt:lpstr>
      <vt:lpstr>PERULANGAN / LOOPING  DALAM JAVASCRIPT</vt:lpstr>
      <vt:lpstr>PERULANGAN / LOOPING</vt:lpstr>
      <vt:lpstr>Counted loop dan Uncounted loop</vt:lpstr>
      <vt:lpstr>Counted loop dan Uncounted loop</vt:lpstr>
      <vt:lpstr>PowerPoint 演示文稿</vt:lpstr>
      <vt:lpstr>LETS CODE : PERULANGAN IF</vt:lpstr>
      <vt:lpstr>Bentuk Perulangan pada Javascript</vt:lpstr>
      <vt:lpstr>LETS CODE : PERULANGAN WHILE</vt:lpstr>
      <vt:lpstr>LETS CODE : HASIL PERULANGAN IF</vt:lpstr>
      <vt:lpstr>Bentuk Perulangan pada Javascript</vt:lpstr>
      <vt:lpstr>Bentuk Perulangan pada Javascript</vt:lpstr>
      <vt:lpstr>LETS CODE : PERULANGAN DO-WHILE</vt:lpstr>
      <vt:lpstr>LETS CODE : HASIL PERULANGAN DO-WHILE</vt:lpstr>
      <vt:lpstr>Bentuk Perulangan pada Javascript</vt:lpstr>
      <vt:lpstr>LETS CODE	: Cara 1. PERULANGAN FOREACH</vt:lpstr>
      <vt:lpstr>LETS CODE : Cara ke-2 PERULANGAN FOREACH</vt:lpstr>
      <vt:lpstr>LETS CODE : Cara ke-2 PERULANGAN FOREACH</vt:lpstr>
      <vt:lpstr>LETS CODE : HASIL PERULANGAN FOREACH</vt:lpstr>
      <vt:lpstr>Bentuk Perulangan pada Javascript</vt:lpstr>
      <vt:lpstr>LETS CODE : PERULANGAN Repeat()</vt:lpstr>
      <vt:lpstr>LETS CODE : HASIL PERULANGAN REPEAT()</vt:lpstr>
      <vt:lpstr>Bentuk Perulangan pada Javascript</vt:lpstr>
      <vt:lpstr>LETS CODE : PERULANGAN NESTED</vt:lpstr>
      <vt:lpstr>LETS CODE : HASIL PERULANGAN NESTED</vt:lpstr>
      <vt:lpstr>LETS CODE : PERULANGAN NESTED</vt:lpstr>
      <vt:lpstr>Struktur Data Array pada Javascript</vt:lpstr>
      <vt:lpstr>LATAR BELAKANG Struktur Data Array Javascript</vt:lpstr>
      <vt:lpstr>Struktur Data Array pada Javascript</vt:lpstr>
      <vt:lpstr>LETS CODE Struktur Data Array pada Javascript</vt:lpstr>
      <vt:lpstr>LETS CODE Struktur Data Array pada Javascript</vt:lpstr>
      <vt:lpstr>LETS CODE Struktur Data Array pada Javascript</vt:lpstr>
      <vt:lpstr>Cara Menambahkan Data ke Dalam Array</vt:lpstr>
      <vt:lpstr>Cara 1 Menambahkan Data ke Dalam Array</vt:lpstr>
      <vt:lpstr>LETS CODE Cara 2 Menambahkan Data ke Dalam Array</vt:lpstr>
      <vt:lpstr>Cara Menghapus Data dalam Array</vt:lpstr>
      <vt:lpstr>Cara 1 Menghapus Data Dari Array</vt:lpstr>
      <vt:lpstr>LETS CODE Cara 2 Menghapus Data Dari Array</vt:lpstr>
      <vt:lpstr>Cara 2 Menghapus Data Dari Array</vt:lpstr>
      <vt:lpstr>LETS CODE Cara 2 Menghapus Data Dari Array ( Dari depan)</vt:lpstr>
      <vt:lpstr>Menghapus Data pada Indeks Tertentu</vt:lpstr>
      <vt:lpstr>Menghapus Data pada Indeks Tertentu</vt:lpstr>
      <vt:lpstr>Menghapus Data pada Indeks Tertentu</vt:lpstr>
      <vt:lpstr>Mengubah Isi Data Pada Array</vt:lpstr>
      <vt:lpstr>Method-mothod Array Lain</vt:lpstr>
      <vt:lpstr>Method-mothod Array Lain</vt:lpstr>
      <vt:lpstr>Method-mothod Array Lain</vt:lpstr>
      <vt:lpstr>Method-mothod Array Lain</vt:lpstr>
      <vt:lpstr>Method-mothod Array Lain</vt:lpstr>
      <vt:lpstr>Method-mothod Array Lain</vt:lpstr>
      <vt:lpstr>DOM JavaScript</vt:lpstr>
      <vt:lpstr>DOM API Js</vt:lpstr>
      <vt:lpstr>Apa itu DOM API?</vt:lpstr>
      <vt:lpstr>Bagaimana Cara Menggunakan DOM?</vt:lpstr>
      <vt:lpstr>Bagaimana Cara Menggunakan DOM?</vt:lpstr>
      <vt:lpstr>Mengakses Elemen Tertentu dengan DOM</vt:lpstr>
      <vt:lpstr>LETS CODE : Contoh DOM Sederhana</vt:lpstr>
      <vt:lpstr>LETS CODE : Contoh DOM Sederhana</vt:lpstr>
      <vt:lpstr>LETS CODE : Contoh DOM Sederhana</vt:lpstr>
      <vt:lpstr>Membuat Elemen dengan DOM API</vt:lpstr>
      <vt:lpstr>Membuat Elemen dengan DOM API</vt:lpstr>
      <vt:lpstr>Menghapus Elemen dengan DOM API</vt:lpstr>
      <vt:lpstr>Menghapus Elemen dengan DOM API</vt:lpstr>
      <vt:lpstr>Method lain dalam DOM</vt:lpstr>
      <vt:lpstr>Tugas di Rumah</vt:lpstr>
      <vt:lpstr>Daftar Referensi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 2 Pemrograman Dasar Javascript  </dc:title>
  <dc:creator>Rahmat Fauzi</dc:creator>
  <cp:lastModifiedBy>robikurniawan</cp:lastModifiedBy>
  <cp:revision>7</cp:revision>
  <dcterms:created xsi:type="dcterms:W3CDTF">2022-01-07T04:46:26Z</dcterms:created>
  <dcterms:modified xsi:type="dcterms:W3CDTF">2022-01-07T04:46:26Z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1033-3.2.0.6370</vt:lpwstr>
  </property>
</Properties>
</file>